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8" r:id="rId1"/>
  </p:sldMasterIdLst>
  <p:notesMasterIdLst>
    <p:notesMasterId r:id="rId102"/>
  </p:notesMasterIdLst>
  <p:handoutMasterIdLst>
    <p:handoutMasterId r:id="rId103"/>
  </p:handoutMasterIdLst>
  <p:sldIdLst>
    <p:sldId id="256" r:id="rId2"/>
    <p:sldId id="363" r:id="rId3"/>
    <p:sldId id="289" r:id="rId4"/>
    <p:sldId id="346" r:id="rId5"/>
    <p:sldId id="347" r:id="rId6"/>
    <p:sldId id="348" r:id="rId7"/>
    <p:sldId id="349" r:id="rId8"/>
    <p:sldId id="350" r:id="rId9"/>
    <p:sldId id="351" r:id="rId10"/>
    <p:sldId id="352" r:id="rId11"/>
    <p:sldId id="353" r:id="rId12"/>
    <p:sldId id="354" r:id="rId13"/>
    <p:sldId id="359" r:id="rId14"/>
    <p:sldId id="360" r:id="rId15"/>
    <p:sldId id="257" r:id="rId16"/>
    <p:sldId id="361" r:id="rId17"/>
    <p:sldId id="258" r:id="rId18"/>
    <p:sldId id="259" r:id="rId19"/>
    <p:sldId id="260" r:id="rId20"/>
    <p:sldId id="279" r:id="rId21"/>
    <p:sldId id="278" r:id="rId22"/>
    <p:sldId id="280" r:id="rId23"/>
    <p:sldId id="274" r:id="rId24"/>
    <p:sldId id="276" r:id="rId25"/>
    <p:sldId id="275" r:id="rId26"/>
    <p:sldId id="281" r:id="rId27"/>
    <p:sldId id="261" r:id="rId28"/>
    <p:sldId id="262" r:id="rId29"/>
    <p:sldId id="263" r:id="rId30"/>
    <p:sldId id="264" r:id="rId31"/>
    <p:sldId id="362" r:id="rId32"/>
    <p:sldId id="265" r:id="rId33"/>
    <p:sldId id="266" r:id="rId34"/>
    <p:sldId id="267" r:id="rId35"/>
    <p:sldId id="268" r:id="rId36"/>
    <p:sldId id="269" r:id="rId37"/>
    <p:sldId id="285" r:id="rId38"/>
    <p:sldId id="270" r:id="rId39"/>
    <p:sldId id="271" r:id="rId40"/>
    <p:sldId id="272" r:id="rId41"/>
    <p:sldId id="273" r:id="rId42"/>
    <p:sldId id="290" r:id="rId43"/>
    <p:sldId id="282" r:id="rId44"/>
    <p:sldId id="291" r:id="rId45"/>
    <p:sldId id="292" r:id="rId46"/>
    <p:sldId id="284" r:id="rId47"/>
    <p:sldId id="283" r:id="rId48"/>
    <p:sldId id="286" r:id="rId49"/>
    <p:sldId id="287" r:id="rId50"/>
    <p:sldId id="288" r:id="rId51"/>
    <p:sldId id="293" r:id="rId52"/>
    <p:sldId id="294" r:id="rId53"/>
    <p:sldId id="299" r:id="rId54"/>
    <p:sldId id="300" r:id="rId55"/>
    <p:sldId id="301" r:id="rId56"/>
    <p:sldId id="302" r:id="rId57"/>
    <p:sldId id="303" r:id="rId58"/>
    <p:sldId id="304" r:id="rId59"/>
    <p:sldId id="305" r:id="rId60"/>
    <p:sldId id="296"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8" r:id="rId83"/>
    <p:sldId id="327" r:id="rId84"/>
    <p:sldId id="329" r:id="rId85"/>
    <p:sldId id="330" r:id="rId86"/>
    <p:sldId id="331" r:id="rId87"/>
    <p:sldId id="332" r:id="rId88"/>
    <p:sldId id="333" r:id="rId89"/>
    <p:sldId id="334" r:id="rId90"/>
    <p:sldId id="335" r:id="rId91"/>
    <p:sldId id="336" r:id="rId92"/>
    <p:sldId id="338" r:id="rId93"/>
    <p:sldId id="337" r:id="rId94"/>
    <p:sldId id="339" r:id="rId95"/>
    <p:sldId id="340" r:id="rId96"/>
    <p:sldId id="341" r:id="rId97"/>
    <p:sldId id="342" r:id="rId98"/>
    <p:sldId id="343" r:id="rId99"/>
    <p:sldId id="344" r:id="rId100"/>
    <p:sldId id="345"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8"/>
    <p:restoredTop sz="93787"/>
  </p:normalViewPr>
  <p:slideViewPr>
    <p:cSldViewPr snapToGrid="0" snapToObjects="1">
      <p:cViewPr varScale="1">
        <p:scale>
          <a:sx n="110" d="100"/>
          <a:sy n="110" d="100"/>
        </p:scale>
        <p:origin x="133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esProps" Target="presProps.xml"/><Relationship Id="rId105" Type="http://schemas.openxmlformats.org/officeDocument/2006/relationships/viewProps" Target="viewProps.xml"/><Relationship Id="rId106" Type="http://schemas.openxmlformats.org/officeDocument/2006/relationships/theme" Target="theme/theme1.xml"/><Relationship Id="rId10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E82C90-E6EB-2748-A7A2-AF659A3C5B99}" type="datetimeFigureOut">
              <a:rPr lang="en-US" smtClean="0"/>
              <a:t>7/16/16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43F5340-AD79-E240-835C-79167963F2B1}" type="slidenum">
              <a:rPr lang="en-US" smtClean="0"/>
              <a:t>‹#›</a:t>
            </a:fld>
            <a:endParaRPr lang="en-US"/>
          </a:p>
        </p:txBody>
      </p:sp>
    </p:spTree>
    <p:extLst>
      <p:ext uri="{BB962C8B-B14F-4D97-AF65-F5344CB8AC3E}">
        <p14:creationId xmlns:p14="http://schemas.microsoft.com/office/powerpoint/2010/main" val="37290413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E23720-5CFB-EB4D-93B2-9CCE5ABA5E9B}" type="datetimeFigureOut">
              <a:rPr lang="en-US" smtClean="0"/>
              <a:t>7/16/16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F625A9-AA3B-384A-B4D3-43174DD4C6AA}" type="slidenum">
              <a:rPr lang="en-US" smtClean="0"/>
              <a:t>‹#›</a:t>
            </a:fld>
            <a:endParaRPr lang="en-US"/>
          </a:p>
        </p:txBody>
      </p:sp>
    </p:spTree>
    <p:extLst>
      <p:ext uri="{BB962C8B-B14F-4D97-AF65-F5344CB8AC3E}">
        <p14:creationId xmlns:p14="http://schemas.microsoft.com/office/powerpoint/2010/main" val="188928722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3CA57B-4A0C-914E-B054-294973E8AD1E}"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80457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69B954D-7E46-4C44-BECD-A742701F6F05}"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53022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C81D30-8410-554A-8FF2-F995568BC29F}"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720058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99510" y="7178047"/>
            <a:ext cx="2133600" cy="365125"/>
          </a:xfrm>
          <a:prstGeom prst="rect">
            <a:avLst/>
          </a:prstGeom>
        </p:spPr>
        <p:txBody>
          <a:bodyPr lIns="91132" tIns="45562" rIns="91132" bIns="45562"/>
          <a:lstStyle/>
          <a:p>
            <a:pPr defTabSz="403671"/>
            <a:fld id="{A09F98F1-ED27-2A43-B524-7BBE38D866E2}" type="datetimeFigureOut">
              <a:rPr lang="en-US" smtClean="0">
                <a:solidFill>
                  <a:srgbClr val="FFFFFF"/>
                </a:solidFill>
                <a:latin typeface="Helvetica"/>
                <a:ea typeface="ＭＳ Ｐゴシック"/>
                <a:cs typeface="Helvetica"/>
              </a:rPr>
              <a:pPr defTabSz="403671"/>
              <a:t>7/16/16</a:t>
            </a:fld>
            <a:endParaRPr lang="en-US">
              <a:solidFill>
                <a:srgbClr val="FFFFFF"/>
              </a:solidFill>
              <a:latin typeface="Helvetica"/>
              <a:ea typeface="ＭＳ Ｐゴシック"/>
              <a:cs typeface="Helvetica"/>
            </a:endParaRPr>
          </a:p>
        </p:txBody>
      </p:sp>
      <p:sp>
        <p:nvSpPr>
          <p:cNvPr id="5" name="Footer Placeholder 4"/>
          <p:cNvSpPr>
            <a:spLocks noGrp="1"/>
          </p:cNvSpPr>
          <p:nvPr>
            <p:ph type="ftr" sz="quarter" idx="11"/>
          </p:nvPr>
        </p:nvSpPr>
        <p:spPr>
          <a:xfrm>
            <a:off x="3124213" y="6356359"/>
            <a:ext cx="2895600" cy="365125"/>
          </a:xfrm>
          <a:prstGeom prst="rect">
            <a:avLst/>
          </a:prstGeom>
        </p:spPr>
        <p:txBody>
          <a:bodyPr lIns="91132" tIns="45562" rIns="91132" bIns="45562"/>
          <a:lstStyle/>
          <a:p>
            <a:pPr defTabSz="403671"/>
            <a:endParaRPr lang="en-US">
              <a:solidFill>
                <a:srgbClr val="FFFFFF"/>
              </a:solidFill>
              <a:latin typeface="Helvetica"/>
              <a:ea typeface="ＭＳ Ｐゴシック"/>
              <a:cs typeface="Helvetica"/>
            </a:endParaRPr>
          </a:p>
        </p:txBody>
      </p:sp>
      <p:sp>
        <p:nvSpPr>
          <p:cNvPr id="6" name="Slide Number Placeholder 5"/>
          <p:cNvSpPr>
            <a:spLocks noGrp="1"/>
          </p:cNvSpPr>
          <p:nvPr>
            <p:ph type="sldNum" sz="quarter" idx="12"/>
          </p:nvPr>
        </p:nvSpPr>
        <p:spPr>
          <a:xfrm>
            <a:off x="6553200" y="6356359"/>
            <a:ext cx="2133600" cy="365125"/>
          </a:xfrm>
          <a:prstGeom prst="rect">
            <a:avLst/>
          </a:prstGeom>
        </p:spPr>
        <p:txBody>
          <a:bodyPr lIns="91132" tIns="45562" rIns="91132" bIns="45562"/>
          <a:lstStyle/>
          <a:p>
            <a:pPr defTabSz="403671"/>
            <a:fld id="{4B4FA76F-79CE-FD4D-8FEF-54FE3D3F96AB}" type="slidenum">
              <a:rPr lang="en-US" smtClean="0">
                <a:solidFill>
                  <a:srgbClr val="FFFFFF"/>
                </a:solidFill>
                <a:latin typeface="Helvetica"/>
                <a:ea typeface="ＭＳ Ｐゴシック"/>
                <a:cs typeface="Helvetica"/>
              </a:rPr>
              <a:pPr defTabSz="403671"/>
              <a:t>‹#›</a:t>
            </a:fld>
            <a:endParaRPr lang="en-US">
              <a:solidFill>
                <a:srgbClr val="FFFFFF"/>
              </a:solidFill>
              <a:latin typeface="Helvetica"/>
              <a:ea typeface="ＭＳ Ｐゴシック"/>
              <a:cs typeface="Helvetica"/>
            </a:endParaRPr>
          </a:p>
        </p:txBody>
      </p:sp>
      <p:sp>
        <p:nvSpPr>
          <p:cNvPr id="8" name="Text Placeholder 6"/>
          <p:cNvSpPr txBox="1">
            <a:spLocks/>
          </p:cNvSpPr>
          <p:nvPr userDrawn="1"/>
        </p:nvSpPr>
        <p:spPr>
          <a:xfrm>
            <a:off x="11" y="5715001"/>
            <a:ext cx="9144000" cy="457200"/>
          </a:xfrm>
          <a:prstGeom prst="rect">
            <a:avLst/>
          </a:prstGeom>
          <a:solidFill>
            <a:srgbClr val="6F8A9E"/>
          </a:solidFill>
          <a:ln>
            <a:noFill/>
          </a:ln>
        </p:spPr>
        <p:style>
          <a:lnRef idx="2">
            <a:schemeClr val="accent4"/>
          </a:lnRef>
          <a:fillRef idx="1">
            <a:schemeClr val="lt1"/>
          </a:fillRef>
          <a:effectRef idx="0">
            <a:schemeClr val="accent4"/>
          </a:effectRef>
          <a:fontRef idx="minor">
            <a:schemeClr val="dk1"/>
          </a:fontRef>
        </p:style>
        <p:txBody>
          <a:bodyPr vert="horz" lIns="82032" tIns="41012" rIns="82032" bIns="41012" rtlCol="0">
            <a:normAutofit/>
          </a:bodyPr>
          <a:lstStyle>
            <a:lvl1pPr marL="0" indent="0" algn="ctr" defTabSz="457200" rtl="0" eaLnBrk="1" latinLnBrk="0" hangingPunct="1">
              <a:spcBef>
                <a:spcPct val="20000"/>
              </a:spcBef>
              <a:buFont typeface="Arial"/>
              <a:buNone/>
              <a:defRPr sz="2400" kern="1200">
                <a:solidFill>
                  <a:schemeClr val="tx1"/>
                </a:solidFill>
                <a:latin typeface="Meta Bold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eta Bold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eta Bold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160" dirty="0">
              <a:solidFill>
                <a:srgbClr val="FFFFFF"/>
              </a:solidFill>
              <a:ea typeface="ＭＳ Ｐゴシック"/>
              <a:cs typeface="Helvetica"/>
            </a:endParaRPr>
          </a:p>
        </p:txBody>
      </p:sp>
      <p:sp>
        <p:nvSpPr>
          <p:cNvPr id="10" name="Text Placeholder 9"/>
          <p:cNvSpPr>
            <a:spLocks noGrp="1"/>
          </p:cNvSpPr>
          <p:nvPr>
            <p:ph type="body" sz="quarter" idx="13"/>
          </p:nvPr>
        </p:nvSpPr>
        <p:spPr>
          <a:xfrm>
            <a:off x="457203" y="5715000"/>
            <a:ext cx="8229598" cy="411480"/>
          </a:xfrm>
        </p:spPr>
        <p:txBody>
          <a:bodyPr/>
          <a:lstStyle>
            <a:lvl1pPr marL="0" indent="0" algn="ctr">
              <a:buNone/>
              <a:defRPr sz="1980">
                <a:solidFill>
                  <a:schemeClr val="bg1"/>
                </a:solidFill>
              </a:defRPr>
            </a:lvl1pPr>
            <a:lvl2pPr algn="ctr">
              <a:defRPr/>
            </a:lvl2pPr>
            <a:lvl3pPr algn="ctr">
              <a:defRPr/>
            </a:lvl3pPr>
            <a:lvl4pPr algn="ctr">
              <a:defRPr/>
            </a:lvl4pPr>
            <a:lvl5pPr algn="ct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76561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99510" y="7178047"/>
            <a:ext cx="2133600" cy="365125"/>
          </a:xfrm>
          <a:prstGeom prst="rect">
            <a:avLst/>
          </a:prstGeom>
        </p:spPr>
        <p:txBody>
          <a:bodyPr lIns="91132" tIns="45562" rIns="91132" bIns="45562"/>
          <a:lstStyle/>
          <a:p>
            <a:pPr defTabSz="403671"/>
            <a:fld id="{A09F98F1-ED27-2A43-B524-7BBE38D866E2}" type="datetimeFigureOut">
              <a:rPr lang="en-US" smtClean="0">
                <a:solidFill>
                  <a:srgbClr val="FFFFFF"/>
                </a:solidFill>
                <a:latin typeface="Helvetica"/>
                <a:ea typeface="ＭＳ Ｐゴシック"/>
                <a:cs typeface="Helvetica"/>
              </a:rPr>
              <a:pPr defTabSz="403671"/>
              <a:t>7/16/16</a:t>
            </a:fld>
            <a:endParaRPr lang="en-US">
              <a:solidFill>
                <a:srgbClr val="FFFFFF"/>
              </a:solidFill>
              <a:latin typeface="Helvetica"/>
              <a:ea typeface="ＭＳ Ｐゴシック"/>
              <a:cs typeface="Helvetica"/>
            </a:endParaRPr>
          </a:p>
        </p:txBody>
      </p:sp>
      <p:sp>
        <p:nvSpPr>
          <p:cNvPr id="5" name="Footer Placeholder 4"/>
          <p:cNvSpPr>
            <a:spLocks noGrp="1"/>
          </p:cNvSpPr>
          <p:nvPr>
            <p:ph type="ftr" sz="quarter" idx="11"/>
          </p:nvPr>
        </p:nvSpPr>
        <p:spPr>
          <a:xfrm>
            <a:off x="3124213" y="6356359"/>
            <a:ext cx="2895600" cy="365125"/>
          </a:xfrm>
          <a:prstGeom prst="rect">
            <a:avLst/>
          </a:prstGeom>
        </p:spPr>
        <p:txBody>
          <a:bodyPr lIns="91132" tIns="45562" rIns="91132" bIns="45562"/>
          <a:lstStyle/>
          <a:p>
            <a:pPr defTabSz="403671"/>
            <a:endParaRPr lang="en-US">
              <a:solidFill>
                <a:srgbClr val="FFFFFF"/>
              </a:solidFill>
              <a:latin typeface="Helvetica"/>
              <a:ea typeface="ＭＳ Ｐゴシック"/>
              <a:cs typeface="Helvetica"/>
            </a:endParaRPr>
          </a:p>
        </p:txBody>
      </p:sp>
      <p:sp>
        <p:nvSpPr>
          <p:cNvPr id="6" name="Slide Number Placeholder 5"/>
          <p:cNvSpPr>
            <a:spLocks noGrp="1"/>
          </p:cNvSpPr>
          <p:nvPr>
            <p:ph type="sldNum" sz="quarter" idx="12"/>
          </p:nvPr>
        </p:nvSpPr>
        <p:spPr>
          <a:xfrm>
            <a:off x="6553200" y="6356359"/>
            <a:ext cx="2133600" cy="365125"/>
          </a:xfrm>
          <a:prstGeom prst="rect">
            <a:avLst/>
          </a:prstGeom>
        </p:spPr>
        <p:txBody>
          <a:bodyPr lIns="91132" tIns="45562" rIns="91132" bIns="45562"/>
          <a:lstStyle/>
          <a:p>
            <a:pPr defTabSz="403671"/>
            <a:fld id="{4B4FA76F-79CE-FD4D-8FEF-54FE3D3F96AB}" type="slidenum">
              <a:rPr lang="en-US" smtClean="0">
                <a:solidFill>
                  <a:srgbClr val="FFFFFF"/>
                </a:solidFill>
                <a:latin typeface="Helvetica"/>
                <a:ea typeface="ＭＳ Ｐゴシック"/>
                <a:cs typeface="Helvetica"/>
              </a:rPr>
              <a:pPr defTabSz="403671"/>
              <a:t>‹#›</a:t>
            </a:fld>
            <a:endParaRPr lang="en-US">
              <a:solidFill>
                <a:srgbClr val="FFFFFF"/>
              </a:solidFill>
              <a:latin typeface="Helvetica"/>
              <a:ea typeface="ＭＳ Ｐゴシック"/>
              <a:cs typeface="Helvetica"/>
            </a:endParaRPr>
          </a:p>
        </p:txBody>
      </p:sp>
      <p:sp>
        <p:nvSpPr>
          <p:cNvPr id="8" name="Text Placeholder 6"/>
          <p:cNvSpPr txBox="1">
            <a:spLocks/>
          </p:cNvSpPr>
          <p:nvPr userDrawn="1"/>
        </p:nvSpPr>
        <p:spPr>
          <a:xfrm>
            <a:off x="11" y="5715001"/>
            <a:ext cx="9144000" cy="457200"/>
          </a:xfrm>
          <a:prstGeom prst="rect">
            <a:avLst/>
          </a:prstGeom>
          <a:solidFill>
            <a:srgbClr val="6F8A9E"/>
          </a:solidFill>
          <a:ln>
            <a:noFill/>
          </a:ln>
        </p:spPr>
        <p:style>
          <a:lnRef idx="2">
            <a:schemeClr val="accent4"/>
          </a:lnRef>
          <a:fillRef idx="1">
            <a:schemeClr val="lt1"/>
          </a:fillRef>
          <a:effectRef idx="0">
            <a:schemeClr val="accent4"/>
          </a:effectRef>
          <a:fontRef idx="minor">
            <a:schemeClr val="dk1"/>
          </a:fontRef>
        </p:style>
        <p:txBody>
          <a:bodyPr vert="horz" lIns="82032" tIns="41012" rIns="82032" bIns="41012" rtlCol="0">
            <a:normAutofit/>
          </a:bodyPr>
          <a:lstStyle>
            <a:lvl1pPr marL="0" indent="0" algn="ctr" defTabSz="457200" rtl="0" eaLnBrk="1" latinLnBrk="0" hangingPunct="1">
              <a:spcBef>
                <a:spcPct val="20000"/>
              </a:spcBef>
              <a:buFont typeface="Arial"/>
              <a:buNone/>
              <a:defRPr sz="2400" kern="1200">
                <a:solidFill>
                  <a:schemeClr val="tx1"/>
                </a:solidFill>
                <a:latin typeface="Meta Bold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eta Bold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eta Bold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eta Bold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160" dirty="0">
              <a:solidFill>
                <a:srgbClr val="FFFFFF"/>
              </a:solidFill>
              <a:ea typeface="ＭＳ Ｐゴシック"/>
              <a:cs typeface="Helvetica"/>
            </a:endParaRPr>
          </a:p>
        </p:txBody>
      </p:sp>
      <p:sp>
        <p:nvSpPr>
          <p:cNvPr id="10" name="Text Placeholder 9"/>
          <p:cNvSpPr>
            <a:spLocks noGrp="1"/>
          </p:cNvSpPr>
          <p:nvPr>
            <p:ph type="body" sz="quarter" idx="13"/>
          </p:nvPr>
        </p:nvSpPr>
        <p:spPr>
          <a:xfrm>
            <a:off x="457203" y="5715000"/>
            <a:ext cx="8229598" cy="411480"/>
          </a:xfrm>
        </p:spPr>
        <p:txBody>
          <a:bodyPr/>
          <a:lstStyle>
            <a:lvl1pPr marL="0" indent="0" algn="ctr">
              <a:buNone/>
              <a:defRPr sz="1980">
                <a:solidFill>
                  <a:schemeClr val="bg1"/>
                </a:solidFill>
              </a:defRPr>
            </a:lvl1pPr>
            <a:lvl2pPr algn="ctr">
              <a:defRPr/>
            </a:lvl2pPr>
            <a:lvl3pPr algn="ctr">
              <a:defRPr/>
            </a:lvl3pPr>
            <a:lvl4pPr algn="ctr">
              <a:defRPr/>
            </a:lvl4pPr>
            <a:lvl5pPr algn="ct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88476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4EEE374-E5CE-3A4C-AE71-6EE64C103E2E}"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51192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7E07D6-4D70-9745-B570-14045759F037}" type="datetime1">
              <a:rPr lang="en-US" smtClean="0"/>
              <a:t>7/16/16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064757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4260754-ADAC-534A-BB5D-B94FE1BD4AF5}"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399416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29E108-56A1-9948-A756-4AD1A29A8449}" type="datetime1">
              <a:rPr lang="en-US" smtClean="0"/>
              <a:t>7/16/16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2108550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DE6F06-2335-A34D-BC75-24167C36A074}" type="datetime1">
              <a:rPr lang="en-US" smtClean="0"/>
              <a:t>7/16/16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63458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C08C7C-46F6-3C4C-8FCF-E01B0597723F}" type="datetime1">
              <a:rPr lang="en-US" smtClean="0"/>
              <a:t>7/16/16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114566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FE4707-AF2C-B34D-81DC-0DC173D94E9C}"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88104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A03A57-6553-F64B-8C2E-EC6988D304EF}" type="datetime1">
              <a:rPr lang="en-US" smtClean="0"/>
              <a:t>7/16/16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432D47-2E79-FF4E-9F46-6976E96FE9AC}" type="slidenum">
              <a:rPr lang="en-US" smtClean="0"/>
              <a:t>‹#›</a:t>
            </a:fld>
            <a:endParaRPr lang="en-US"/>
          </a:p>
        </p:txBody>
      </p:sp>
    </p:spTree>
    <p:extLst>
      <p:ext uri="{BB962C8B-B14F-4D97-AF65-F5344CB8AC3E}">
        <p14:creationId xmlns:p14="http://schemas.microsoft.com/office/powerpoint/2010/main" val="7590636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411F0E-67FF-AA47-9C47-C466F3715720}" type="datetime1">
              <a:rPr lang="en-US" smtClean="0"/>
              <a:t>7/16/16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0432D47-2E79-FF4E-9F46-6976E96FE9AC}" type="slidenum">
              <a:rPr lang="en-US" smtClean="0"/>
              <a:t>‹#›</a:t>
            </a:fld>
            <a:endParaRPr lang="en-US"/>
          </a:p>
        </p:txBody>
      </p:sp>
    </p:spTree>
    <p:extLst>
      <p:ext uri="{BB962C8B-B14F-4D97-AF65-F5344CB8AC3E}">
        <p14:creationId xmlns:p14="http://schemas.microsoft.com/office/powerpoint/2010/main" val="1015392969"/>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20" Type="http://schemas.openxmlformats.org/officeDocument/2006/relationships/image" Target="../media/image46.png"/><Relationship Id="rId21" Type="http://schemas.openxmlformats.org/officeDocument/2006/relationships/image" Target="../media/image47.png"/><Relationship Id="rId22" Type="http://schemas.openxmlformats.org/officeDocument/2006/relationships/image" Target="../media/image48.png"/><Relationship Id="rId23" Type="http://schemas.openxmlformats.org/officeDocument/2006/relationships/image" Target="../media/image49.png"/><Relationship Id="rId24" Type="http://schemas.openxmlformats.org/officeDocument/2006/relationships/image" Target="../media/image50.png"/><Relationship Id="rId25" Type="http://schemas.openxmlformats.org/officeDocument/2006/relationships/image" Target="../media/image51.png"/><Relationship Id="rId26" Type="http://schemas.openxmlformats.org/officeDocument/2006/relationships/image" Target="../media/image52.png"/><Relationship Id="rId27" Type="http://schemas.openxmlformats.org/officeDocument/2006/relationships/image" Target="../media/image53.png"/><Relationship Id="rId28" Type="http://schemas.openxmlformats.org/officeDocument/2006/relationships/image" Target="../media/image54.png"/><Relationship Id="rId29"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30" Type="http://schemas.openxmlformats.org/officeDocument/2006/relationships/image" Target="../media/image56.png"/><Relationship Id="rId31" Type="http://schemas.openxmlformats.org/officeDocument/2006/relationships/image" Target="../media/image57.png"/><Relationship Id="rId32" Type="http://schemas.openxmlformats.org/officeDocument/2006/relationships/image" Target="../media/image58.png"/><Relationship Id="rId9" Type="http://schemas.openxmlformats.org/officeDocument/2006/relationships/image" Target="../media/image35.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33" Type="http://schemas.openxmlformats.org/officeDocument/2006/relationships/image" Target="../media/image59.png"/><Relationship Id="rId34" Type="http://schemas.openxmlformats.org/officeDocument/2006/relationships/image" Target="../media/image60.png"/><Relationship Id="rId35" Type="http://schemas.openxmlformats.org/officeDocument/2006/relationships/image" Target="../media/image61.png"/><Relationship Id="rId36" Type="http://schemas.openxmlformats.org/officeDocument/2006/relationships/image" Target="../media/image62.png"/><Relationship Id="rId10" Type="http://schemas.openxmlformats.org/officeDocument/2006/relationships/image" Target="../media/image36.png"/><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8" Type="http://schemas.openxmlformats.org/officeDocument/2006/relationships/image" Target="../media/image44.png"/><Relationship Id="rId19"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9" Type="http://schemas.openxmlformats.org/officeDocument/2006/relationships/image" Target="../media/image70.png"/><Relationship Id="rId20" Type="http://schemas.openxmlformats.org/officeDocument/2006/relationships/image" Target="../media/image81.png"/><Relationship Id="rId21" Type="http://schemas.openxmlformats.org/officeDocument/2006/relationships/image" Target="../media/image82.png"/><Relationship Id="rId22" Type="http://schemas.openxmlformats.org/officeDocument/2006/relationships/image" Target="../media/image83.png"/><Relationship Id="rId23" Type="http://schemas.openxmlformats.org/officeDocument/2006/relationships/image" Target="../media/image84.png"/><Relationship Id="rId24" Type="http://schemas.openxmlformats.org/officeDocument/2006/relationships/image" Target="../media/image85.png"/><Relationship Id="rId25" Type="http://schemas.openxmlformats.org/officeDocument/2006/relationships/image" Target="../media/image86.png"/><Relationship Id="rId26" Type="http://schemas.openxmlformats.org/officeDocument/2006/relationships/image" Target="../media/image87.png"/><Relationship Id="rId27" Type="http://schemas.openxmlformats.org/officeDocument/2006/relationships/image" Target="../media/image88.png"/><Relationship Id="rId28" Type="http://schemas.openxmlformats.org/officeDocument/2006/relationships/image" Target="../media/image89.png"/><Relationship Id="rId29" Type="http://schemas.openxmlformats.org/officeDocument/2006/relationships/image" Target="../media/image90.png"/><Relationship Id="rId30" Type="http://schemas.openxmlformats.org/officeDocument/2006/relationships/image" Target="../media/image91.png"/><Relationship Id="rId31" Type="http://schemas.openxmlformats.org/officeDocument/2006/relationships/image" Target="../media/image92.png"/><Relationship Id="rId32" Type="http://schemas.openxmlformats.org/officeDocument/2006/relationships/image" Target="../media/image93.png"/><Relationship Id="rId10" Type="http://schemas.openxmlformats.org/officeDocument/2006/relationships/image" Target="../media/image71.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1" Type="http://schemas.openxmlformats.org/officeDocument/2006/relationships/slideLayout" Target="../slideLayouts/slideLayout13.xm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atabridge.web.unc.edu/"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heatlantic.com/politics/archive/2012/04/the-creepiness-factor-how-obama-and-romney-are-getting-to-know-you/255499/" TargetMode="External"/><Relationship Id="rId3" Type="http://schemas.openxmlformats.org/officeDocument/2006/relationships/hyperlink" Target="http://www.mediabizbloggers.com/group-m/How-Data-and-Micro-Targeting-Won-the-2012-Election-for-Obama---Antony-Young-Mindshare-North-America.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8.png"/><Relationship Id="rId3" Type="http://schemas.openxmlformats.org/officeDocument/2006/relationships/hyperlink" Target="http://www.theatlantic.com/politics/archive/2012/04/the-creepiness-factor-how-obama-and-romney-are-getting-to-know-you/25549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f"/><Relationship Id="rId3" Type="http://schemas.openxmlformats.org/officeDocument/2006/relationships/image" Target="../media/image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2.tiff"/><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13.tiff"/><Relationship Id="rId20" Type="http://schemas.openxmlformats.org/officeDocument/2006/relationships/image" Target="../media/image24.tiff"/><Relationship Id="rId21" Type="http://schemas.openxmlformats.org/officeDocument/2006/relationships/image" Target="../media/image25.tiff"/><Relationship Id="rId22" Type="http://schemas.openxmlformats.org/officeDocument/2006/relationships/image" Target="../media/image3.tiff"/><Relationship Id="rId23" Type="http://schemas.openxmlformats.org/officeDocument/2006/relationships/image" Target="../media/image1.tiff"/><Relationship Id="rId24" Type="http://schemas.openxmlformats.org/officeDocument/2006/relationships/image" Target="../media/image4.tiff"/><Relationship Id="rId25" Type="http://schemas.openxmlformats.org/officeDocument/2006/relationships/image" Target="../media/image5.tiff"/><Relationship Id="rId26" Type="http://schemas.openxmlformats.org/officeDocument/2006/relationships/image" Target="../media/image2.tiff"/><Relationship Id="rId10" Type="http://schemas.openxmlformats.org/officeDocument/2006/relationships/image" Target="../media/image14.tiff"/><Relationship Id="rId11" Type="http://schemas.openxmlformats.org/officeDocument/2006/relationships/image" Target="../media/image15.tiff"/><Relationship Id="rId12" Type="http://schemas.openxmlformats.org/officeDocument/2006/relationships/image" Target="../media/image16.tiff"/><Relationship Id="rId13" Type="http://schemas.openxmlformats.org/officeDocument/2006/relationships/image" Target="../media/image17.tiff"/><Relationship Id="rId14" Type="http://schemas.openxmlformats.org/officeDocument/2006/relationships/image" Target="../media/image18.tiff"/><Relationship Id="rId15" Type="http://schemas.openxmlformats.org/officeDocument/2006/relationships/image" Target="../media/image19.tiff"/><Relationship Id="rId16" Type="http://schemas.openxmlformats.org/officeDocument/2006/relationships/image" Target="../media/image20.tiff"/><Relationship Id="rId17" Type="http://schemas.openxmlformats.org/officeDocument/2006/relationships/image" Target="../media/image21.tiff"/><Relationship Id="rId18" Type="http://schemas.openxmlformats.org/officeDocument/2006/relationships/image" Target="../media/image22.tiff"/><Relationship Id="rId19" Type="http://schemas.openxmlformats.org/officeDocument/2006/relationships/image" Target="../media/image23.tiff"/><Relationship Id="rId1" Type="http://schemas.openxmlformats.org/officeDocument/2006/relationships/slideLayout" Target="../slideLayouts/slideLayout6.xml"/><Relationship Id="rId2" Type="http://schemas.openxmlformats.org/officeDocument/2006/relationships/image" Target="../media/image6.tiff"/><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7" Type="http://schemas.openxmlformats.org/officeDocument/2006/relationships/image" Target="../media/image11.tiff"/><Relationship Id="rId8" Type="http://schemas.openxmlformats.org/officeDocument/2006/relationships/image" Target="../media/image12.tif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0.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22921" y="1241744"/>
            <a:ext cx="6498158" cy="1243614"/>
          </a:xfrm>
        </p:spPr>
        <p:txBody>
          <a:bodyPr/>
          <a:lstStyle/>
          <a:p>
            <a:pPr algn="l"/>
            <a:r>
              <a:rPr lang="en-US" sz="3600" dirty="0" smtClean="0"/>
              <a:t>Data Science with Python</a:t>
            </a:r>
            <a:endParaRPr lang="en-US" sz="3600" dirty="0"/>
          </a:p>
        </p:txBody>
      </p:sp>
      <p:sp>
        <p:nvSpPr>
          <p:cNvPr id="7" name="Subtitle 6"/>
          <p:cNvSpPr>
            <a:spLocks noGrp="1"/>
          </p:cNvSpPr>
          <p:nvPr>
            <p:ph type="subTitle" idx="1"/>
          </p:nvPr>
        </p:nvSpPr>
        <p:spPr>
          <a:xfrm>
            <a:off x="1322921" y="2659612"/>
            <a:ext cx="6498159" cy="1769456"/>
          </a:xfrm>
        </p:spPr>
        <p:txBody>
          <a:bodyPr>
            <a:normAutofit/>
          </a:bodyPr>
          <a:lstStyle/>
          <a:p>
            <a:pPr algn="l"/>
            <a:endParaRPr lang="en-US" dirty="0" smtClean="0"/>
          </a:p>
          <a:p>
            <a:pPr algn="l"/>
            <a:endParaRPr lang="en-US" dirty="0"/>
          </a:p>
          <a:p>
            <a:pPr algn="l"/>
            <a:r>
              <a:rPr lang="en-US" dirty="0" smtClean="0"/>
              <a:t>Summer 2016</a:t>
            </a:r>
            <a:endParaRPr lang="en-US" dirty="0" smtClean="0"/>
          </a:p>
          <a:p>
            <a:endParaRPr lang="en-US" dirty="0" smtClean="0"/>
          </a:p>
        </p:txBody>
      </p:sp>
    </p:spTree>
    <p:extLst>
      <p:ext uri="{BB962C8B-B14F-4D97-AF65-F5344CB8AC3E}">
        <p14:creationId xmlns:p14="http://schemas.microsoft.com/office/powerpoint/2010/main" val="34982938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0-24 at 4.30.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870" y="856848"/>
            <a:ext cx="4252624" cy="5144304"/>
          </a:xfrm>
          <a:prstGeom prst="rect">
            <a:avLst/>
          </a:prstGeom>
        </p:spPr>
      </p:pic>
    </p:spTree>
    <p:extLst>
      <p:ext uri="{BB962C8B-B14F-4D97-AF65-F5344CB8AC3E}">
        <p14:creationId xmlns:p14="http://schemas.microsoft.com/office/powerpoint/2010/main" val="15907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Logit</a:t>
            </a:r>
            <a:r>
              <a:rPr lang="en-US" dirty="0"/>
              <a:t> </a:t>
            </a:r>
            <a:r>
              <a:rPr lang="en-US" dirty="0" smtClean="0"/>
              <a:t>(cont.)</a:t>
            </a:r>
            <a:endParaRPr lang="en-US" dirty="0"/>
          </a:p>
        </p:txBody>
      </p:sp>
      <p:sp>
        <p:nvSpPr>
          <p:cNvPr id="3" name="Content Placeholder 2"/>
          <p:cNvSpPr>
            <a:spLocks noGrp="1"/>
          </p:cNvSpPr>
          <p:nvPr>
            <p:ph idx="1"/>
          </p:nvPr>
        </p:nvSpPr>
        <p:spPr/>
        <p:txBody>
          <a:bodyPr>
            <a:normAutofit/>
          </a:bodyPr>
          <a:lstStyle/>
          <a:p>
            <a:r>
              <a:rPr lang="en-US" dirty="0" smtClean="0"/>
              <a:t>Much of what makes OLS good or bad for modeling a continuous outcome makes </a:t>
            </a:r>
            <a:r>
              <a:rPr lang="en-US" dirty="0" err="1" smtClean="0"/>
              <a:t>logit</a:t>
            </a:r>
            <a:r>
              <a:rPr lang="en-US" dirty="0" smtClean="0"/>
              <a:t> good or bad for modeling a dichotomous outcome.</a:t>
            </a:r>
          </a:p>
          <a:p>
            <a:r>
              <a:rPr lang="en-US" dirty="0" smtClean="0"/>
              <a:t>You cannot directly interpret the coefficients from a </a:t>
            </a:r>
            <a:r>
              <a:rPr lang="en-US" dirty="0" err="1" smtClean="0"/>
              <a:t>logit</a:t>
            </a:r>
            <a:r>
              <a:rPr lang="en-US" dirty="0" smtClean="0"/>
              <a:t> model.</a:t>
            </a:r>
          </a:p>
          <a:p>
            <a:pPr lvl="1"/>
            <a:r>
              <a:rPr lang="en-US" dirty="0" smtClean="0"/>
              <a:t>The number e raised to the value of the parameter gives the factor change in the odds</a:t>
            </a:r>
          </a:p>
          <a:p>
            <a:pPr lvl="1"/>
            <a:r>
              <a:rPr lang="en-US" dirty="0" smtClean="0"/>
              <a:t>More common to compute changes in predicted probabilities.</a:t>
            </a:r>
          </a:p>
          <a:p>
            <a:pPr lvl="2"/>
            <a:r>
              <a:rPr lang="en-US" dirty="0" smtClean="0"/>
              <a:t>Note that these are nonlinear.</a:t>
            </a:r>
          </a:p>
          <a:p>
            <a:pPr lvl="1"/>
            <a:r>
              <a:rPr lang="en-US" dirty="0" smtClean="0"/>
              <a:t>You can have non-convergence from separation</a:t>
            </a:r>
          </a:p>
          <a:p>
            <a:pPr lvl="2"/>
            <a:r>
              <a:rPr lang="en-US" dirty="0" smtClean="0"/>
              <a:t>Predictions that are too good/perfect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100</a:t>
            </a:fld>
            <a:endParaRPr lang="en-US"/>
          </a:p>
        </p:txBody>
      </p:sp>
    </p:spTree>
    <p:extLst>
      <p:ext uri="{BB962C8B-B14F-4D97-AF65-F5344CB8AC3E}">
        <p14:creationId xmlns:p14="http://schemas.microsoft.com/office/powerpoint/2010/main" val="2082978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2-10-24 at 4.22.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01" y="1958449"/>
            <a:ext cx="7551608" cy="1810033"/>
          </a:xfrm>
          <a:prstGeom prst="roundRect">
            <a:avLst>
              <a:gd name="adj" fmla="val 8594"/>
            </a:avLst>
          </a:prstGeom>
          <a:solidFill>
            <a:srgbClr val="FFFFFF">
              <a:shade val="85000"/>
            </a:srgbClr>
          </a:solidFill>
          <a:ln w="38100" cmpd="sng">
            <a:solidFill>
              <a:schemeClr val="tx1"/>
            </a:solidFill>
          </a:ln>
          <a:effectLst>
            <a:reflection blurRad="12700" stA="38000" endPos="28000" dist="5000" dir="5400000" sy="-100000" algn="bl" rotWithShape="0"/>
          </a:effectLst>
        </p:spPr>
      </p:pic>
    </p:spTree>
    <p:extLst>
      <p:ext uri="{BB962C8B-B14F-4D97-AF65-F5344CB8AC3E}">
        <p14:creationId xmlns:p14="http://schemas.microsoft.com/office/powerpoint/2010/main" val="141031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1491" y="2731445"/>
            <a:ext cx="2962720" cy="2947209"/>
            <a:chOff x="161480" y="2499071"/>
            <a:chExt cx="2962720" cy="3928998"/>
          </a:xfrm>
        </p:grpSpPr>
        <p:pic>
          <p:nvPicPr>
            <p:cNvPr id="5" name="Picture 4"/>
            <p:cNvPicPr>
              <a:picLocks noChangeAspect="1"/>
            </p:cNvPicPr>
            <p:nvPr/>
          </p:nvPicPr>
          <p:blipFill>
            <a:blip r:embed="rId2"/>
            <a:stretch>
              <a:fillRect/>
            </a:stretch>
          </p:blipFill>
          <p:spPr>
            <a:xfrm>
              <a:off x="774700" y="2499071"/>
              <a:ext cx="1123950" cy="1123950"/>
            </a:xfrm>
            <a:prstGeom prst="rect">
              <a:avLst/>
            </a:prstGeom>
          </p:spPr>
        </p:pic>
        <p:pic>
          <p:nvPicPr>
            <p:cNvPr id="6" name="Picture 5"/>
            <p:cNvPicPr>
              <a:picLocks noChangeAspect="1"/>
            </p:cNvPicPr>
            <p:nvPr/>
          </p:nvPicPr>
          <p:blipFill>
            <a:blip r:embed="rId3"/>
            <a:stretch>
              <a:fillRect/>
            </a:stretch>
          </p:blipFill>
          <p:spPr>
            <a:xfrm>
              <a:off x="279950" y="5444519"/>
              <a:ext cx="1524000" cy="812800"/>
            </a:xfrm>
            <a:prstGeom prst="rect">
              <a:avLst/>
            </a:prstGeom>
          </p:spPr>
        </p:pic>
        <p:pic>
          <p:nvPicPr>
            <p:cNvPr id="7" name="Picture 6"/>
            <p:cNvPicPr>
              <a:picLocks noChangeAspect="1"/>
            </p:cNvPicPr>
            <p:nvPr/>
          </p:nvPicPr>
          <p:blipFill>
            <a:blip r:embed="rId4"/>
            <a:stretch>
              <a:fillRect/>
            </a:stretch>
          </p:blipFill>
          <p:spPr>
            <a:xfrm>
              <a:off x="1828800" y="5653369"/>
              <a:ext cx="1295400" cy="774700"/>
            </a:xfrm>
            <a:prstGeom prst="rect">
              <a:avLst/>
            </a:prstGeom>
          </p:spPr>
        </p:pic>
        <p:pic>
          <p:nvPicPr>
            <p:cNvPr id="8" name="Picture 7"/>
            <p:cNvPicPr>
              <a:picLocks noChangeAspect="1"/>
            </p:cNvPicPr>
            <p:nvPr/>
          </p:nvPicPr>
          <p:blipFill>
            <a:blip r:embed="rId5"/>
            <a:stretch>
              <a:fillRect/>
            </a:stretch>
          </p:blipFill>
          <p:spPr>
            <a:xfrm>
              <a:off x="161480" y="4262122"/>
              <a:ext cx="1879600" cy="355600"/>
            </a:xfrm>
            <a:prstGeom prst="rect">
              <a:avLst/>
            </a:prstGeom>
          </p:spPr>
        </p:pic>
        <p:pic>
          <p:nvPicPr>
            <p:cNvPr id="9" name="Picture 8" descr="Screen Shot 2012-10-24 at 2.49.32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933" y="3684182"/>
              <a:ext cx="1853394" cy="577940"/>
            </a:xfrm>
            <a:prstGeom prst="rect">
              <a:avLst/>
            </a:prstGeom>
          </p:spPr>
        </p:pic>
        <p:pic>
          <p:nvPicPr>
            <p:cNvPr id="10" name="Picture 9"/>
            <p:cNvPicPr>
              <a:picLocks noChangeAspect="1"/>
            </p:cNvPicPr>
            <p:nvPr/>
          </p:nvPicPr>
          <p:blipFill>
            <a:blip r:embed="rId7"/>
            <a:stretch>
              <a:fillRect/>
            </a:stretch>
          </p:blipFill>
          <p:spPr>
            <a:xfrm>
              <a:off x="279950" y="4580766"/>
              <a:ext cx="2032000" cy="736600"/>
            </a:xfrm>
            <a:prstGeom prst="rect">
              <a:avLst/>
            </a:prstGeom>
          </p:spPr>
        </p:pic>
      </p:grpSp>
      <p:grpSp>
        <p:nvGrpSpPr>
          <p:cNvPr id="11" name="Group 10"/>
          <p:cNvGrpSpPr/>
          <p:nvPr/>
        </p:nvGrpSpPr>
        <p:grpSpPr>
          <a:xfrm>
            <a:off x="412288" y="1353035"/>
            <a:ext cx="3207212" cy="1378424"/>
            <a:chOff x="412288" y="661460"/>
            <a:chExt cx="3207212" cy="1837611"/>
          </a:xfrm>
        </p:grpSpPr>
        <p:pic>
          <p:nvPicPr>
            <p:cNvPr id="12" name="Picture 11"/>
            <p:cNvPicPr>
              <a:picLocks noChangeAspect="1"/>
            </p:cNvPicPr>
            <p:nvPr/>
          </p:nvPicPr>
          <p:blipFill>
            <a:blip r:embed="rId8"/>
            <a:stretch>
              <a:fillRect/>
            </a:stretch>
          </p:blipFill>
          <p:spPr>
            <a:xfrm>
              <a:off x="774700" y="678184"/>
              <a:ext cx="1788058" cy="715223"/>
            </a:xfrm>
            <a:prstGeom prst="rect">
              <a:avLst/>
            </a:prstGeom>
          </p:spPr>
        </p:pic>
        <p:pic>
          <p:nvPicPr>
            <p:cNvPr id="13" name="Picture 12"/>
            <p:cNvPicPr>
              <a:picLocks noChangeAspect="1"/>
            </p:cNvPicPr>
            <p:nvPr/>
          </p:nvPicPr>
          <p:blipFill>
            <a:blip r:embed="rId9"/>
            <a:stretch>
              <a:fillRect/>
            </a:stretch>
          </p:blipFill>
          <p:spPr>
            <a:xfrm>
              <a:off x="412288" y="1639360"/>
              <a:ext cx="2014394" cy="404854"/>
            </a:xfrm>
            <a:prstGeom prst="rect">
              <a:avLst/>
            </a:prstGeom>
          </p:spPr>
        </p:pic>
        <p:pic>
          <p:nvPicPr>
            <p:cNvPr id="14" name="Picture 13"/>
            <p:cNvPicPr>
              <a:picLocks noChangeAspect="1"/>
            </p:cNvPicPr>
            <p:nvPr/>
          </p:nvPicPr>
          <p:blipFill>
            <a:blip r:embed="rId10"/>
            <a:stretch>
              <a:fillRect/>
            </a:stretch>
          </p:blipFill>
          <p:spPr>
            <a:xfrm>
              <a:off x="2612020" y="1806921"/>
              <a:ext cx="910724" cy="692150"/>
            </a:xfrm>
            <a:prstGeom prst="rect">
              <a:avLst/>
            </a:prstGeom>
          </p:spPr>
        </p:pic>
        <p:pic>
          <p:nvPicPr>
            <p:cNvPr id="15" name="Picture 14"/>
            <p:cNvPicPr>
              <a:picLocks noChangeAspect="1"/>
            </p:cNvPicPr>
            <p:nvPr/>
          </p:nvPicPr>
          <p:blipFill>
            <a:blip r:embed="rId11"/>
            <a:stretch>
              <a:fillRect/>
            </a:stretch>
          </p:blipFill>
          <p:spPr>
            <a:xfrm>
              <a:off x="2628900" y="661460"/>
              <a:ext cx="990600" cy="977900"/>
            </a:xfrm>
            <a:prstGeom prst="rect">
              <a:avLst/>
            </a:prstGeom>
          </p:spPr>
        </p:pic>
      </p:grpSp>
      <p:grpSp>
        <p:nvGrpSpPr>
          <p:cNvPr id="24" name="Group 23"/>
          <p:cNvGrpSpPr/>
          <p:nvPr/>
        </p:nvGrpSpPr>
        <p:grpSpPr>
          <a:xfrm>
            <a:off x="5785381" y="3921995"/>
            <a:ext cx="3380806" cy="1800949"/>
            <a:chOff x="5785364" y="4142923"/>
            <a:chExt cx="3380806" cy="2400890"/>
          </a:xfrm>
        </p:grpSpPr>
        <p:pic>
          <p:nvPicPr>
            <p:cNvPr id="25" name="Picture 24"/>
            <p:cNvPicPr>
              <a:picLocks noChangeAspect="1"/>
            </p:cNvPicPr>
            <p:nvPr/>
          </p:nvPicPr>
          <p:blipFill>
            <a:blip r:embed="rId12"/>
            <a:stretch>
              <a:fillRect/>
            </a:stretch>
          </p:blipFill>
          <p:spPr>
            <a:xfrm>
              <a:off x="5785364" y="5776364"/>
              <a:ext cx="1784318" cy="767449"/>
            </a:xfrm>
            <a:prstGeom prst="rect">
              <a:avLst/>
            </a:prstGeom>
          </p:spPr>
        </p:pic>
        <p:pic>
          <p:nvPicPr>
            <p:cNvPr id="26" name="Picture 25"/>
            <p:cNvPicPr>
              <a:picLocks noChangeAspect="1"/>
            </p:cNvPicPr>
            <p:nvPr/>
          </p:nvPicPr>
          <p:blipFill>
            <a:blip r:embed="rId13"/>
            <a:stretch>
              <a:fillRect/>
            </a:stretch>
          </p:blipFill>
          <p:spPr>
            <a:xfrm>
              <a:off x="7000086" y="5559790"/>
              <a:ext cx="1139193" cy="365796"/>
            </a:xfrm>
            <a:prstGeom prst="rect">
              <a:avLst/>
            </a:prstGeom>
          </p:spPr>
        </p:pic>
        <p:pic>
          <p:nvPicPr>
            <p:cNvPr id="27" name="Picture 26"/>
            <p:cNvPicPr>
              <a:picLocks noChangeAspect="1"/>
            </p:cNvPicPr>
            <p:nvPr/>
          </p:nvPicPr>
          <p:blipFill>
            <a:blip r:embed="rId14"/>
            <a:stretch>
              <a:fillRect/>
            </a:stretch>
          </p:blipFill>
          <p:spPr>
            <a:xfrm>
              <a:off x="5831555" y="4329377"/>
              <a:ext cx="1507823" cy="729592"/>
            </a:xfrm>
            <a:prstGeom prst="rect">
              <a:avLst/>
            </a:prstGeom>
          </p:spPr>
        </p:pic>
        <p:pic>
          <p:nvPicPr>
            <p:cNvPr id="28" name="Picture 27"/>
            <p:cNvPicPr>
              <a:picLocks noChangeAspect="1"/>
            </p:cNvPicPr>
            <p:nvPr/>
          </p:nvPicPr>
          <p:blipFill>
            <a:blip r:embed="rId15"/>
            <a:stretch>
              <a:fillRect/>
            </a:stretch>
          </p:blipFill>
          <p:spPr>
            <a:xfrm>
              <a:off x="6585467" y="4142923"/>
              <a:ext cx="2212403" cy="446279"/>
            </a:xfrm>
            <a:prstGeom prst="rect">
              <a:avLst/>
            </a:prstGeom>
          </p:spPr>
        </p:pic>
        <p:pic>
          <p:nvPicPr>
            <p:cNvPr id="29" name="Picture 28"/>
            <p:cNvPicPr>
              <a:picLocks noChangeAspect="1"/>
            </p:cNvPicPr>
            <p:nvPr/>
          </p:nvPicPr>
          <p:blipFill>
            <a:blip r:embed="rId16"/>
            <a:stretch>
              <a:fillRect/>
            </a:stretch>
          </p:blipFill>
          <p:spPr>
            <a:xfrm>
              <a:off x="6080068" y="5227496"/>
              <a:ext cx="2580164" cy="332294"/>
            </a:xfrm>
            <a:prstGeom prst="rect">
              <a:avLst/>
            </a:prstGeom>
          </p:spPr>
        </p:pic>
        <p:pic>
          <p:nvPicPr>
            <p:cNvPr id="30" name="Picture 29"/>
            <p:cNvPicPr>
              <a:picLocks noChangeAspect="1"/>
            </p:cNvPicPr>
            <p:nvPr/>
          </p:nvPicPr>
          <p:blipFill>
            <a:blip r:embed="rId17"/>
            <a:stretch>
              <a:fillRect/>
            </a:stretch>
          </p:blipFill>
          <p:spPr>
            <a:xfrm>
              <a:off x="7756470" y="4646620"/>
              <a:ext cx="1041400" cy="381000"/>
            </a:xfrm>
            <a:prstGeom prst="rect">
              <a:avLst/>
            </a:prstGeom>
          </p:spPr>
        </p:pic>
        <p:pic>
          <p:nvPicPr>
            <p:cNvPr id="31" name="Picture 30"/>
            <p:cNvPicPr>
              <a:picLocks noChangeAspect="1"/>
            </p:cNvPicPr>
            <p:nvPr/>
          </p:nvPicPr>
          <p:blipFill>
            <a:blip r:embed="rId18"/>
            <a:stretch>
              <a:fillRect/>
            </a:stretch>
          </p:blipFill>
          <p:spPr>
            <a:xfrm>
              <a:off x="7756470" y="5699146"/>
              <a:ext cx="1409700" cy="698500"/>
            </a:xfrm>
            <a:prstGeom prst="rect">
              <a:avLst/>
            </a:prstGeom>
          </p:spPr>
        </p:pic>
      </p:grpSp>
      <p:grpSp>
        <p:nvGrpSpPr>
          <p:cNvPr id="32" name="Group 31"/>
          <p:cNvGrpSpPr/>
          <p:nvPr/>
        </p:nvGrpSpPr>
        <p:grpSpPr>
          <a:xfrm>
            <a:off x="5207596" y="2718026"/>
            <a:ext cx="3898718" cy="971061"/>
            <a:chOff x="4988052" y="2200163"/>
            <a:chExt cx="3898718" cy="1294545"/>
          </a:xfrm>
        </p:grpSpPr>
        <p:pic>
          <p:nvPicPr>
            <p:cNvPr id="33" name="Picture 32"/>
            <p:cNvPicPr>
              <a:picLocks noChangeAspect="1"/>
            </p:cNvPicPr>
            <p:nvPr/>
          </p:nvPicPr>
          <p:blipFill>
            <a:blip r:embed="rId19"/>
            <a:stretch>
              <a:fillRect/>
            </a:stretch>
          </p:blipFill>
          <p:spPr>
            <a:xfrm>
              <a:off x="6956370" y="2642030"/>
              <a:ext cx="1930400" cy="685800"/>
            </a:xfrm>
            <a:prstGeom prst="rect">
              <a:avLst/>
            </a:prstGeom>
          </p:spPr>
        </p:pic>
        <p:pic>
          <p:nvPicPr>
            <p:cNvPr id="34" name="Picture 33"/>
            <p:cNvPicPr>
              <a:picLocks noChangeAspect="1"/>
            </p:cNvPicPr>
            <p:nvPr/>
          </p:nvPicPr>
          <p:blipFill rotWithShape="1">
            <a:blip r:embed="rId20"/>
            <a:srcRect l="-5888" t="23940" r="17689" b="12459"/>
            <a:stretch/>
          </p:blipFill>
          <p:spPr>
            <a:xfrm>
              <a:off x="4988052" y="2642030"/>
              <a:ext cx="1344168" cy="484632"/>
            </a:xfrm>
            <a:prstGeom prst="rect">
              <a:avLst/>
            </a:prstGeom>
          </p:spPr>
        </p:pic>
        <p:pic>
          <p:nvPicPr>
            <p:cNvPr id="35" name="Picture 34"/>
            <p:cNvPicPr>
              <a:picLocks noChangeAspect="1"/>
            </p:cNvPicPr>
            <p:nvPr/>
          </p:nvPicPr>
          <p:blipFill>
            <a:blip r:embed="rId21"/>
            <a:stretch>
              <a:fillRect/>
            </a:stretch>
          </p:blipFill>
          <p:spPr>
            <a:xfrm>
              <a:off x="6266587" y="2200163"/>
              <a:ext cx="1732799" cy="597816"/>
            </a:xfrm>
            <a:prstGeom prst="rect">
              <a:avLst/>
            </a:prstGeom>
          </p:spPr>
        </p:pic>
        <p:pic>
          <p:nvPicPr>
            <p:cNvPr id="36" name="Picture 35"/>
            <p:cNvPicPr>
              <a:picLocks noChangeAspect="1"/>
            </p:cNvPicPr>
            <p:nvPr/>
          </p:nvPicPr>
          <p:blipFill>
            <a:blip r:embed="rId22"/>
            <a:stretch>
              <a:fillRect/>
            </a:stretch>
          </p:blipFill>
          <p:spPr>
            <a:xfrm>
              <a:off x="6156270" y="3126662"/>
              <a:ext cx="800100" cy="368046"/>
            </a:xfrm>
            <a:prstGeom prst="rect">
              <a:avLst/>
            </a:prstGeom>
          </p:spPr>
        </p:pic>
      </p:grpSp>
      <p:grpSp>
        <p:nvGrpSpPr>
          <p:cNvPr id="37" name="Group 36"/>
          <p:cNvGrpSpPr/>
          <p:nvPr/>
        </p:nvGrpSpPr>
        <p:grpSpPr>
          <a:xfrm>
            <a:off x="4271146" y="1322669"/>
            <a:ext cx="4628659" cy="1274116"/>
            <a:chOff x="4288134" y="345658"/>
            <a:chExt cx="4628659" cy="1698556"/>
          </a:xfrm>
        </p:grpSpPr>
        <p:pic>
          <p:nvPicPr>
            <p:cNvPr id="38" name="Picture 37"/>
            <p:cNvPicPr>
              <a:picLocks noChangeAspect="1"/>
            </p:cNvPicPr>
            <p:nvPr/>
          </p:nvPicPr>
          <p:blipFill>
            <a:blip r:embed="rId23"/>
            <a:stretch>
              <a:fillRect/>
            </a:stretch>
          </p:blipFill>
          <p:spPr>
            <a:xfrm>
              <a:off x="4288134" y="857885"/>
              <a:ext cx="1340282" cy="754529"/>
            </a:xfrm>
            <a:prstGeom prst="rect">
              <a:avLst/>
            </a:prstGeom>
          </p:spPr>
        </p:pic>
        <p:pic>
          <p:nvPicPr>
            <p:cNvPr id="39" name="Picture 38"/>
            <p:cNvPicPr>
              <a:picLocks noChangeAspect="1"/>
            </p:cNvPicPr>
            <p:nvPr/>
          </p:nvPicPr>
          <p:blipFill>
            <a:blip r:embed="rId24"/>
            <a:stretch>
              <a:fillRect/>
            </a:stretch>
          </p:blipFill>
          <p:spPr>
            <a:xfrm>
              <a:off x="4364766" y="1612414"/>
              <a:ext cx="2362200" cy="431800"/>
            </a:xfrm>
            <a:prstGeom prst="rect">
              <a:avLst/>
            </a:prstGeom>
          </p:spPr>
        </p:pic>
        <p:pic>
          <p:nvPicPr>
            <p:cNvPr id="40" name="Picture 39"/>
            <p:cNvPicPr>
              <a:picLocks noChangeAspect="1"/>
            </p:cNvPicPr>
            <p:nvPr/>
          </p:nvPicPr>
          <p:blipFill>
            <a:blip r:embed="rId25"/>
            <a:stretch>
              <a:fillRect/>
            </a:stretch>
          </p:blipFill>
          <p:spPr>
            <a:xfrm>
              <a:off x="5628416" y="713958"/>
              <a:ext cx="1657642" cy="756299"/>
            </a:xfrm>
            <a:prstGeom prst="rect">
              <a:avLst/>
            </a:prstGeom>
          </p:spPr>
        </p:pic>
        <p:pic>
          <p:nvPicPr>
            <p:cNvPr id="41" name="Picture 40"/>
            <p:cNvPicPr>
              <a:picLocks noChangeAspect="1"/>
            </p:cNvPicPr>
            <p:nvPr/>
          </p:nvPicPr>
          <p:blipFill>
            <a:blip r:embed="rId26"/>
            <a:stretch>
              <a:fillRect/>
            </a:stretch>
          </p:blipFill>
          <p:spPr>
            <a:xfrm>
              <a:off x="4529866" y="345658"/>
              <a:ext cx="2197100" cy="368300"/>
            </a:xfrm>
            <a:prstGeom prst="rect">
              <a:avLst/>
            </a:prstGeom>
          </p:spPr>
        </p:pic>
        <p:pic>
          <p:nvPicPr>
            <p:cNvPr id="42" name="Picture 41"/>
            <p:cNvPicPr>
              <a:picLocks noChangeAspect="1"/>
            </p:cNvPicPr>
            <p:nvPr/>
          </p:nvPicPr>
          <p:blipFill>
            <a:blip r:embed="rId27"/>
            <a:stretch>
              <a:fillRect/>
            </a:stretch>
          </p:blipFill>
          <p:spPr>
            <a:xfrm>
              <a:off x="7191320" y="470960"/>
              <a:ext cx="1130300" cy="381000"/>
            </a:xfrm>
            <a:prstGeom prst="rect">
              <a:avLst/>
            </a:prstGeom>
          </p:spPr>
        </p:pic>
        <p:pic>
          <p:nvPicPr>
            <p:cNvPr id="43" name="Picture 42"/>
            <p:cNvPicPr>
              <a:picLocks noChangeAspect="1"/>
            </p:cNvPicPr>
            <p:nvPr/>
          </p:nvPicPr>
          <p:blipFill>
            <a:blip r:embed="rId28"/>
            <a:stretch>
              <a:fillRect/>
            </a:stretch>
          </p:blipFill>
          <p:spPr>
            <a:xfrm>
              <a:off x="6618093" y="1245660"/>
              <a:ext cx="2298700" cy="393700"/>
            </a:xfrm>
            <a:prstGeom prst="rect">
              <a:avLst/>
            </a:prstGeom>
          </p:spPr>
        </p:pic>
      </p:grpSp>
      <p:grpSp>
        <p:nvGrpSpPr>
          <p:cNvPr id="45" name="Group 44"/>
          <p:cNvGrpSpPr/>
          <p:nvPr/>
        </p:nvGrpSpPr>
        <p:grpSpPr>
          <a:xfrm>
            <a:off x="3074845" y="2674002"/>
            <a:ext cx="2857500" cy="3048942"/>
            <a:chOff x="3415960" y="2018744"/>
            <a:chExt cx="3174504" cy="3387184"/>
          </a:xfrm>
        </p:grpSpPr>
        <p:grpSp>
          <p:nvGrpSpPr>
            <p:cNvPr id="16" name="Group 15"/>
            <p:cNvGrpSpPr/>
            <p:nvPr/>
          </p:nvGrpSpPr>
          <p:grpSpPr>
            <a:xfrm>
              <a:off x="3415960" y="2634076"/>
              <a:ext cx="3174504" cy="2771852"/>
              <a:chOff x="3124200" y="3684909"/>
              <a:chExt cx="2857500" cy="3326222"/>
            </a:xfrm>
          </p:grpSpPr>
          <p:pic>
            <p:nvPicPr>
              <p:cNvPr id="17" name="Picture 16"/>
              <p:cNvPicPr>
                <a:picLocks noChangeAspect="1"/>
              </p:cNvPicPr>
              <p:nvPr/>
            </p:nvPicPr>
            <p:blipFill>
              <a:blip r:embed="rId29"/>
              <a:stretch>
                <a:fillRect/>
              </a:stretch>
            </p:blipFill>
            <p:spPr>
              <a:xfrm>
                <a:off x="4152900" y="6122131"/>
                <a:ext cx="1828800" cy="889000"/>
              </a:xfrm>
              <a:prstGeom prst="rect">
                <a:avLst/>
              </a:prstGeom>
            </p:spPr>
          </p:pic>
          <p:pic>
            <p:nvPicPr>
              <p:cNvPr id="18" name="Picture 17"/>
              <p:cNvPicPr>
                <a:picLocks noChangeAspect="1"/>
              </p:cNvPicPr>
              <p:nvPr/>
            </p:nvPicPr>
            <p:blipFill>
              <a:blip r:embed="rId30"/>
              <a:stretch>
                <a:fillRect/>
              </a:stretch>
            </p:blipFill>
            <p:spPr>
              <a:xfrm>
                <a:off x="4529866" y="3744998"/>
                <a:ext cx="1002922" cy="835768"/>
              </a:xfrm>
              <a:prstGeom prst="rect">
                <a:avLst/>
              </a:prstGeom>
            </p:spPr>
          </p:pic>
          <p:pic>
            <p:nvPicPr>
              <p:cNvPr id="19" name="Picture 18"/>
              <p:cNvPicPr>
                <a:picLocks noChangeAspect="1"/>
              </p:cNvPicPr>
              <p:nvPr/>
            </p:nvPicPr>
            <p:blipFill>
              <a:blip r:embed="rId31"/>
              <a:stretch>
                <a:fillRect/>
              </a:stretch>
            </p:blipFill>
            <p:spPr>
              <a:xfrm>
                <a:off x="3390900" y="4564989"/>
                <a:ext cx="2094280" cy="484787"/>
              </a:xfrm>
              <a:prstGeom prst="rect">
                <a:avLst/>
              </a:prstGeom>
            </p:spPr>
          </p:pic>
          <p:pic>
            <p:nvPicPr>
              <p:cNvPr id="20" name="Picture 19"/>
              <p:cNvPicPr>
                <a:picLocks noChangeAspect="1"/>
              </p:cNvPicPr>
              <p:nvPr/>
            </p:nvPicPr>
            <p:blipFill>
              <a:blip r:embed="rId32"/>
              <a:stretch>
                <a:fillRect/>
              </a:stretch>
            </p:blipFill>
            <p:spPr>
              <a:xfrm>
                <a:off x="3194018" y="5396463"/>
                <a:ext cx="1984992" cy="651933"/>
              </a:xfrm>
              <a:prstGeom prst="rect">
                <a:avLst/>
              </a:prstGeom>
            </p:spPr>
          </p:pic>
          <p:pic>
            <p:nvPicPr>
              <p:cNvPr id="21" name="Picture 20"/>
              <p:cNvPicPr>
                <a:picLocks noChangeAspect="1"/>
              </p:cNvPicPr>
              <p:nvPr/>
            </p:nvPicPr>
            <p:blipFill>
              <a:blip r:embed="rId33"/>
              <a:stretch>
                <a:fillRect/>
              </a:stretch>
            </p:blipFill>
            <p:spPr>
              <a:xfrm>
                <a:off x="3194018" y="5960286"/>
                <a:ext cx="1981200" cy="467783"/>
              </a:xfrm>
              <a:prstGeom prst="rect">
                <a:avLst/>
              </a:prstGeom>
            </p:spPr>
          </p:pic>
          <p:pic>
            <p:nvPicPr>
              <p:cNvPr id="22" name="Picture 21"/>
              <p:cNvPicPr>
                <a:picLocks noChangeAspect="1"/>
              </p:cNvPicPr>
              <p:nvPr/>
            </p:nvPicPr>
            <p:blipFill>
              <a:blip r:embed="rId34"/>
              <a:stretch>
                <a:fillRect/>
              </a:stretch>
            </p:blipFill>
            <p:spPr>
              <a:xfrm>
                <a:off x="3669080" y="5049776"/>
                <a:ext cx="1816100" cy="558800"/>
              </a:xfrm>
              <a:prstGeom prst="rect">
                <a:avLst/>
              </a:prstGeom>
            </p:spPr>
          </p:pic>
          <p:pic>
            <p:nvPicPr>
              <p:cNvPr id="23" name="Picture 22"/>
              <p:cNvPicPr>
                <a:picLocks noChangeAspect="1"/>
              </p:cNvPicPr>
              <p:nvPr/>
            </p:nvPicPr>
            <p:blipFill>
              <a:blip r:embed="rId35"/>
              <a:stretch>
                <a:fillRect/>
              </a:stretch>
            </p:blipFill>
            <p:spPr>
              <a:xfrm>
                <a:off x="3124200" y="3684909"/>
                <a:ext cx="1524000" cy="431800"/>
              </a:xfrm>
              <a:prstGeom prst="rect">
                <a:avLst/>
              </a:prstGeom>
            </p:spPr>
          </p:pic>
        </p:grpSp>
        <p:pic>
          <p:nvPicPr>
            <p:cNvPr id="44" name="Picture 43"/>
            <p:cNvPicPr>
              <a:picLocks noChangeAspect="1"/>
            </p:cNvPicPr>
            <p:nvPr/>
          </p:nvPicPr>
          <p:blipFill>
            <a:blip r:embed="rId36"/>
            <a:stretch>
              <a:fillRect/>
            </a:stretch>
          </p:blipFill>
          <p:spPr>
            <a:xfrm>
              <a:off x="3999851" y="2018744"/>
              <a:ext cx="1117860" cy="591489"/>
            </a:xfrm>
            <a:prstGeom prst="rect">
              <a:avLst/>
            </a:prstGeom>
          </p:spPr>
        </p:pic>
      </p:grpSp>
    </p:spTree>
    <p:extLst>
      <p:ext uri="{BB962C8B-B14F-4D97-AF65-F5344CB8AC3E}">
        <p14:creationId xmlns:p14="http://schemas.microsoft.com/office/powerpoint/2010/main" val="138932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a:spLocks noGrp="1"/>
          </p:cNvSpPr>
          <p:nvPr>
            <p:ph type="title"/>
          </p:nvPr>
        </p:nvSpPr>
        <p:spPr>
          <a:xfrm>
            <a:off x="457200" y="959734"/>
            <a:ext cx="8229601" cy="754498"/>
          </a:xfrm>
        </p:spPr>
        <p:txBody>
          <a:bodyPr>
            <a:normAutofit/>
          </a:bodyPr>
          <a:lstStyle/>
          <a:p>
            <a:r>
              <a:rPr lang="en-US" sz="2520" dirty="0" smtClean="0">
                <a:solidFill>
                  <a:schemeClr val="bg1">
                    <a:lumMod val="50000"/>
                  </a:schemeClr>
                </a:solidFill>
              </a:rPr>
              <a:t>Consumer data </a:t>
            </a:r>
            <a:r>
              <a:rPr lang="en-US" sz="2520" dirty="0">
                <a:solidFill>
                  <a:schemeClr val="bg1">
                    <a:lumMod val="50000"/>
                  </a:schemeClr>
                </a:solidFill>
              </a:rPr>
              <a:t>landscape</a:t>
            </a:r>
          </a:p>
        </p:txBody>
      </p:sp>
      <p:sp>
        <p:nvSpPr>
          <p:cNvPr id="4" name="Text Placeholder 3"/>
          <p:cNvSpPr>
            <a:spLocks noGrp="1"/>
          </p:cNvSpPr>
          <p:nvPr>
            <p:ph type="body" sz="quarter" idx="13"/>
          </p:nvPr>
        </p:nvSpPr>
        <p:spPr>
          <a:xfrm>
            <a:off x="250791" y="5178063"/>
            <a:ext cx="8229598" cy="308658"/>
          </a:xfrm>
        </p:spPr>
        <p:txBody>
          <a:bodyPr>
            <a:normAutofit fontScale="92500" lnSpcReduction="20000"/>
          </a:bodyPr>
          <a:lstStyle/>
          <a:p>
            <a:r>
              <a:rPr lang="en-US" dirty="0" smtClean="0"/>
              <a:t>Data vendors specialize in different parts of this “consumer data” landscape</a:t>
            </a:r>
            <a:endParaRPr lang="en-US" dirty="0"/>
          </a:p>
        </p:txBody>
      </p:sp>
      <p:sp>
        <p:nvSpPr>
          <p:cNvPr id="129" name="Title 1"/>
          <p:cNvSpPr txBox="1">
            <a:spLocks/>
          </p:cNvSpPr>
          <p:nvPr/>
        </p:nvSpPr>
        <p:spPr>
          <a:xfrm>
            <a:off x="457201" y="1577051"/>
            <a:ext cx="7955879" cy="274363"/>
          </a:xfrm>
          <a:prstGeom prst="rect">
            <a:avLst/>
          </a:prstGeom>
        </p:spPr>
        <p:txBody>
          <a:bodyPr vert="horz" lIns="82013" tIns="41002" rIns="82013" bIns="4100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620" dirty="0">
                <a:solidFill>
                  <a:srgbClr val="FFFFFF">
                    <a:lumMod val="50000"/>
                  </a:srgbClr>
                </a:solidFill>
                <a:ea typeface="ＭＳ Ｐゴシック"/>
                <a:cs typeface="Aller Light"/>
              </a:rPr>
              <a:t>A framework </a:t>
            </a:r>
            <a:r>
              <a:rPr lang="en-US" sz="1620" dirty="0" smtClean="0">
                <a:solidFill>
                  <a:srgbClr val="FFFFFF">
                    <a:lumMod val="50000"/>
                  </a:srgbClr>
                </a:solidFill>
                <a:ea typeface="ＭＳ Ｐゴシック"/>
                <a:cs typeface="Aller Light"/>
              </a:rPr>
              <a:t>for </a:t>
            </a:r>
            <a:r>
              <a:rPr lang="en-US" sz="1620" dirty="0" err="1" smtClean="0">
                <a:solidFill>
                  <a:srgbClr val="FFFFFF">
                    <a:lumMod val="50000"/>
                  </a:srgbClr>
                </a:solidFill>
                <a:ea typeface="ＭＳ Ｐゴシック"/>
                <a:cs typeface="Aller Light"/>
              </a:rPr>
              <a:t>understanging</a:t>
            </a:r>
            <a:r>
              <a:rPr lang="en-US" sz="1620" dirty="0" smtClean="0">
                <a:solidFill>
                  <a:srgbClr val="FFFFFF">
                    <a:lumMod val="50000"/>
                  </a:srgbClr>
                </a:solidFill>
                <a:ea typeface="ＭＳ Ｐゴシック"/>
                <a:cs typeface="Aller Light"/>
              </a:rPr>
              <a:t> </a:t>
            </a:r>
            <a:r>
              <a:rPr lang="en-US" sz="1620" dirty="0">
                <a:solidFill>
                  <a:srgbClr val="FFFFFF">
                    <a:lumMod val="50000"/>
                  </a:srgbClr>
                </a:solidFill>
                <a:ea typeface="ＭＳ Ｐゴシック"/>
                <a:cs typeface="Aller Light"/>
              </a:rPr>
              <a:t>consumer data</a:t>
            </a:r>
            <a:endParaRPr lang="en-US" sz="1620" dirty="0">
              <a:solidFill>
                <a:srgbClr val="FFFFFF">
                  <a:lumMod val="50000"/>
                </a:srgbClr>
              </a:solidFill>
              <a:latin typeface="Arial"/>
              <a:ea typeface="ＭＳ Ｐゴシック"/>
              <a:cs typeface="Arial"/>
            </a:endParaRPr>
          </a:p>
        </p:txBody>
      </p:sp>
      <p:sp>
        <p:nvSpPr>
          <p:cNvPr id="42" name="Rectangle 41"/>
          <p:cNvSpPr/>
          <p:nvPr/>
        </p:nvSpPr>
        <p:spPr>
          <a:xfrm>
            <a:off x="597191" y="1988595"/>
            <a:ext cx="2152356" cy="25378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r>
              <a:rPr lang="en-US" sz="1620" dirty="0">
                <a:solidFill>
                  <a:schemeClr val="tx1"/>
                </a:solidFill>
              </a:rPr>
              <a:t>Recognition</a:t>
            </a:r>
            <a:endParaRPr lang="en-US" sz="1620" dirty="0">
              <a:solidFill>
                <a:schemeClr val="tx1"/>
              </a:solidFill>
            </a:endParaRPr>
          </a:p>
        </p:txBody>
      </p:sp>
      <p:sp>
        <p:nvSpPr>
          <p:cNvPr id="44" name="Rectangle 43"/>
          <p:cNvSpPr/>
          <p:nvPr/>
        </p:nvSpPr>
        <p:spPr>
          <a:xfrm>
            <a:off x="2749545" y="1988595"/>
            <a:ext cx="3400042" cy="2537857"/>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ctr"/>
            <a:r>
              <a:rPr lang="en-US" sz="1620" dirty="0">
                <a:solidFill>
                  <a:schemeClr val="tx1"/>
                </a:solidFill>
              </a:rPr>
              <a:t>Targeting</a:t>
            </a:r>
            <a:endParaRPr lang="en-US" sz="1620" dirty="0">
              <a:solidFill>
                <a:schemeClr val="tx1"/>
              </a:solidFill>
            </a:endParaRPr>
          </a:p>
        </p:txBody>
      </p:sp>
      <p:sp>
        <p:nvSpPr>
          <p:cNvPr id="45" name="Rectangle 44"/>
          <p:cNvSpPr/>
          <p:nvPr/>
        </p:nvSpPr>
        <p:spPr>
          <a:xfrm>
            <a:off x="6144780" y="1988595"/>
            <a:ext cx="2817026" cy="25378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r"/>
            <a:r>
              <a:rPr lang="en-US" sz="1620" dirty="0">
                <a:solidFill>
                  <a:schemeClr val="tx1"/>
                </a:solidFill>
              </a:rPr>
              <a:t>Measurement</a:t>
            </a:r>
            <a:endParaRPr lang="en-US" sz="1620" dirty="0">
              <a:solidFill>
                <a:schemeClr val="tx1"/>
              </a:solidFill>
            </a:endParaRPr>
          </a:p>
        </p:txBody>
      </p:sp>
      <p:sp>
        <p:nvSpPr>
          <p:cNvPr id="79" name="Title 1"/>
          <p:cNvSpPr txBox="1">
            <a:spLocks/>
          </p:cNvSpPr>
          <p:nvPr/>
        </p:nvSpPr>
        <p:spPr>
          <a:xfrm>
            <a:off x="316582" y="2057186"/>
            <a:ext cx="345759" cy="2126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vert270" lIns="82183" tIns="41092" rIns="82183" bIns="4109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tabLst>
                <a:tab pos="1952186" algn="r"/>
              </a:tabLst>
            </a:pPr>
            <a:r>
              <a:rPr lang="en-US" sz="1080" b="1" dirty="0">
                <a:solidFill>
                  <a:schemeClr val="bg1">
                    <a:lumMod val="50000"/>
                  </a:schemeClr>
                </a:solidFill>
                <a:latin typeface="Calibri"/>
                <a:cs typeface="Calibri"/>
              </a:rPr>
              <a:t>Digital	Offline</a:t>
            </a:r>
          </a:p>
        </p:txBody>
      </p:sp>
      <p:grpSp>
        <p:nvGrpSpPr>
          <p:cNvPr id="11" name="Group 10"/>
          <p:cNvGrpSpPr/>
          <p:nvPr/>
        </p:nvGrpSpPr>
        <p:grpSpPr>
          <a:xfrm>
            <a:off x="5817930" y="2443279"/>
            <a:ext cx="2995398" cy="1603037"/>
            <a:chOff x="6463356" y="1762426"/>
            <a:chExt cx="3327700" cy="1780874"/>
          </a:xfrm>
        </p:grpSpPr>
        <p:sp>
          <p:nvSpPr>
            <p:cNvPr id="64" name="Oval 63"/>
            <p:cNvSpPr/>
            <p:nvPr/>
          </p:nvSpPr>
          <p:spPr>
            <a:xfrm>
              <a:off x="7682556" y="23720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Viewership</a:t>
              </a:r>
            </a:p>
          </p:txBody>
        </p:sp>
        <p:sp>
          <p:nvSpPr>
            <p:cNvPr id="74" name="Oval 73"/>
            <p:cNvSpPr/>
            <p:nvPr/>
          </p:nvSpPr>
          <p:spPr>
            <a:xfrm>
              <a:off x="646335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Industry Channel Data</a:t>
              </a:r>
            </a:p>
          </p:txBody>
        </p:sp>
        <p:sp>
          <p:nvSpPr>
            <p:cNvPr id="82" name="Oval 81"/>
            <p:cNvSpPr/>
            <p:nvPr/>
          </p:nvSpPr>
          <p:spPr>
            <a:xfrm>
              <a:off x="8279606" y="1762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POS &amp; Transactions</a:t>
              </a:r>
            </a:p>
          </p:txBody>
        </p:sp>
        <p:sp>
          <p:nvSpPr>
            <p:cNvPr id="83" name="Oval 82"/>
            <p:cNvSpPr/>
            <p:nvPr/>
          </p:nvSpPr>
          <p:spPr>
            <a:xfrm>
              <a:off x="8279606" y="2905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Conversions</a:t>
              </a:r>
            </a:p>
          </p:txBody>
        </p:sp>
      </p:grpSp>
      <p:sp>
        <p:nvSpPr>
          <p:cNvPr id="84" name="Title 1"/>
          <p:cNvSpPr txBox="1">
            <a:spLocks/>
          </p:cNvSpPr>
          <p:nvPr/>
        </p:nvSpPr>
        <p:spPr>
          <a:xfrm>
            <a:off x="7029969"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Industry specific</a:t>
            </a:r>
          </a:p>
        </p:txBody>
      </p:sp>
      <p:cxnSp>
        <p:nvCxnSpPr>
          <p:cNvPr id="85" name="Straight Arrow Connector 84"/>
          <p:cNvCxnSpPr/>
          <p:nvPr/>
        </p:nvCxnSpPr>
        <p:spPr>
          <a:xfrm>
            <a:off x="2297209" y="4937996"/>
            <a:ext cx="5155601"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6" name="Title 1"/>
          <p:cNvSpPr txBox="1">
            <a:spLocks/>
          </p:cNvSpPr>
          <p:nvPr/>
        </p:nvSpPr>
        <p:spPr>
          <a:xfrm>
            <a:off x="7034184"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High outcome predictable</a:t>
            </a:r>
          </a:p>
        </p:txBody>
      </p:sp>
      <p:cxnSp>
        <p:nvCxnSpPr>
          <p:cNvPr id="87" name="Straight Arrow Connector 86"/>
          <p:cNvCxnSpPr/>
          <p:nvPr/>
        </p:nvCxnSpPr>
        <p:spPr>
          <a:xfrm>
            <a:off x="2034143" y="4732224"/>
            <a:ext cx="5898802"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Title 1"/>
          <p:cNvSpPr txBox="1">
            <a:spLocks/>
          </p:cNvSpPr>
          <p:nvPr/>
        </p:nvSpPr>
        <p:spPr>
          <a:xfrm>
            <a:off x="599242"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Non-industry specific</a:t>
            </a:r>
          </a:p>
        </p:txBody>
      </p:sp>
      <p:sp>
        <p:nvSpPr>
          <p:cNvPr id="89" name="Title 1"/>
          <p:cNvSpPr txBox="1">
            <a:spLocks/>
          </p:cNvSpPr>
          <p:nvPr/>
        </p:nvSpPr>
        <p:spPr>
          <a:xfrm>
            <a:off x="603456"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Not outcome predictable</a:t>
            </a:r>
          </a:p>
        </p:txBody>
      </p:sp>
      <p:grpSp>
        <p:nvGrpSpPr>
          <p:cNvPr id="12" name="Group 11"/>
          <p:cNvGrpSpPr/>
          <p:nvPr/>
        </p:nvGrpSpPr>
        <p:grpSpPr>
          <a:xfrm>
            <a:off x="936692" y="2057199"/>
            <a:ext cx="2469266" cy="2288943"/>
            <a:chOff x="1040606" y="1333501"/>
            <a:chExt cx="2743200" cy="2542873"/>
          </a:xfrm>
        </p:grpSpPr>
        <p:sp>
          <p:nvSpPr>
            <p:cNvPr id="43" name="Oval 42"/>
            <p:cNvSpPr/>
            <p:nvPr/>
          </p:nvSpPr>
          <p:spPr>
            <a:xfrm>
              <a:off x="1040606" y="2019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Phone</a:t>
              </a:r>
            </a:p>
          </p:txBody>
        </p:sp>
        <p:sp>
          <p:nvSpPr>
            <p:cNvPr id="60" name="Oval 59"/>
            <p:cNvSpPr/>
            <p:nvPr/>
          </p:nvSpPr>
          <p:spPr>
            <a:xfrm>
              <a:off x="1040606" y="1333501"/>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Name / Address</a:t>
              </a:r>
            </a:p>
          </p:txBody>
        </p:sp>
        <p:sp>
          <p:nvSpPr>
            <p:cNvPr id="63" name="Oval 62"/>
            <p:cNvSpPr/>
            <p:nvPr/>
          </p:nvSpPr>
          <p:spPr>
            <a:xfrm>
              <a:off x="22723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Location</a:t>
              </a:r>
            </a:p>
          </p:txBody>
        </p:sp>
        <p:sp>
          <p:nvSpPr>
            <p:cNvPr id="65" name="Oval 64"/>
            <p:cNvSpPr/>
            <p:nvPr/>
          </p:nvSpPr>
          <p:spPr>
            <a:xfrm>
              <a:off x="10531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Device</a:t>
              </a:r>
            </a:p>
          </p:txBody>
        </p:sp>
        <p:sp>
          <p:nvSpPr>
            <p:cNvPr id="67" name="Oval 66"/>
            <p:cNvSpPr/>
            <p:nvPr/>
          </p:nvSpPr>
          <p:spPr>
            <a:xfrm>
              <a:off x="1040606" y="3210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IP</a:t>
              </a:r>
            </a:p>
          </p:txBody>
        </p:sp>
        <p:sp>
          <p:nvSpPr>
            <p:cNvPr id="78" name="Oval 77"/>
            <p:cNvSpPr/>
            <p:nvPr/>
          </p:nvSpPr>
          <p:spPr>
            <a:xfrm>
              <a:off x="2272356" y="3238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Cookies</a:t>
              </a:r>
            </a:p>
          </p:txBody>
        </p:sp>
        <p:sp>
          <p:nvSpPr>
            <p:cNvPr id="90" name="Oval 89"/>
            <p:cNvSpPr/>
            <p:nvPr/>
          </p:nvSpPr>
          <p:spPr>
            <a:xfrm>
              <a:off x="2272356" y="2095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Email</a:t>
              </a:r>
            </a:p>
          </p:txBody>
        </p:sp>
        <p:sp>
          <p:nvSpPr>
            <p:cNvPr id="80" name="Oval 79"/>
            <p:cNvSpPr/>
            <p:nvPr/>
          </p:nvSpPr>
          <p:spPr>
            <a:xfrm>
              <a:off x="2272356" y="1686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Household</a:t>
              </a:r>
            </a:p>
          </p:txBody>
        </p:sp>
      </p:grpSp>
      <p:grpSp>
        <p:nvGrpSpPr>
          <p:cNvPr id="10" name="Group 9"/>
          <p:cNvGrpSpPr/>
          <p:nvPr/>
        </p:nvGrpSpPr>
        <p:grpSpPr>
          <a:xfrm>
            <a:off x="2882060" y="2072080"/>
            <a:ext cx="3947785" cy="2042839"/>
            <a:chOff x="3201789" y="1350033"/>
            <a:chExt cx="4385742" cy="2269467"/>
          </a:xfrm>
        </p:grpSpPr>
        <p:sp>
          <p:nvSpPr>
            <p:cNvPr id="75" name="Oval 74"/>
            <p:cNvSpPr/>
            <p:nvPr/>
          </p:nvSpPr>
          <p:spPr>
            <a:xfrm>
              <a:off x="6076081" y="1824489"/>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Offline Behaviors</a:t>
              </a:r>
            </a:p>
          </p:txBody>
        </p:sp>
        <p:sp>
          <p:nvSpPr>
            <p:cNvPr id="61" name="Oval 60"/>
            <p:cNvSpPr/>
            <p:nvPr/>
          </p:nvSpPr>
          <p:spPr>
            <a:xfrm>
              <a:off x="3631406" y="19431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Interest / Lifestyle</a:t>
              </a:r>
            </a:p>
          </p:txBody>
        </p:sp>
        <p:sp>
          <p:nvSpPr>
            <p:cNvPr id="62" name="Oval 61"/>
            <p:cNvSpPr/>
            <p:nvPr/>
          </p:nvSpPr>
          <p:spPr>
            <a:xfrm>
              <a:off x="492680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Propensities</a:t>
              </a:r>
            </a:p>
          </p:txBody>
        </p:sp>
        <p:sp>
          <p:nvSpPr>
            <p:cNvPr id="81" name="Oval 80"/>
            <p:cNvSpPr/>
            <p:nvPr/>
          </p:nvSpPr>
          <p:spPr>
            <a:xfrm>
              <a:off x="3201789" y="1350033"/>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solidFill>
                    <a:schemeClr val="bg1">
                      <a:lumMod val="50000"/>
                    </a:schemeClr>
                  </a:solidFill>
                </a:rPr>
                <a:t>Demographics</a:t>
              </a:r>
            </a:p>
          </p:txBody>
        </p:sp>
        <p:sp>
          <p:nvSpPr>
            <p:cNvPr id="91" name="Oval 90"/>
            <p:cNvSpPr/>
            <p:nvPr/>
          </p:nvSpPr>
          <p:spPr>
            <a:xfrm>
              <a:off x="5091756" y="29816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OBA</a:t>
              </a:r>
            </a:p>
          </p:txBody>
        </p:sp>
        <p:sp>
          <p:nvSpPr>
            <p:cNvPr id="66" name="Oval 65"/>
            <p:cNvSpPr/>
            <p:nvPr/>
          </p:nvSpPr>
          <p:spPr>
            <a:xfrm>
              <a:off x="4545806" y="1505552"/>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Life Stage Changes</a:t>
              </a:r>
            </a:p>
          </p:txBody>
        </p:sp>
      </p:grpSp>
    </p:spTree>
    <p:extLst>
      <p:ext uri="{BB962C8B-B14F-4D97-AF65-F5344CB8AC3E}">
        <p14:creationId xmlns:p14="http://schemas.microsoft.com/office/powerpoint/2010/main" val="191383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
          <p:cNvSpPr>
            <a:spLocks noGrp="1"/>
          </p:cNvSpPr>
          <p:nvPr>
            <p:ph type="title"/>
          </p:nvPr>
        </p:nvSpPr>
        <p:spPr>
          <a:xfrm>
            <a:off x="457200" y="959734"/>
            <a:ext cx="8229601" cy="754498"/>
          </a:xfrm>
        </p:spPr>
        <p:txBody>
          <a:bodyPr>
            <a:normAutofit/>
          </a:bodyPr>
          <a:lstStyle/>
          <a:p>
            <a:r>
              <a:rPr lang="en-US" sz="2520" dirty="0" smtClean="0">
                <a:solidFill>
                  <a:schemeClr val="bg1">
                    <a:lumMod val="50000"/>
                  </a:schemeClr>
                </a:solidFill>
              </a:rPr>
              <a:t>Consumer data </a:t>
            </a:r>
            <a:r>
              <a:rPr lang="en-US" sz="2520" dirty="0">
                <a:solidFill>
                  <a:schemeClr val="bg1">
                    <a:lumMod val="50000"/>
                  </a:schemeClr>
                </a:solidFill>
              </a:rPr>
              <a:t>landscape</a:t>
            </a:r>
          </a:p>
        </p:txBody>
      </p:sp>
      <p:sp>
        <p:nvSpPr>
          <p:cNvPr id="4" name="Text Placeholder 3"/>
          <p:cNvSpPr>
            <a:spLocks noGrp="1"/>
          </p:cNvSpPr>
          <p:nvPr>
            <p:ph type="body" sz="quarter" idx="13"/>
          </p:nvPr>
        </p:nvSpPr>
        <p:spPr>
          <a:xfrm>
            <a:off x="250791" y="5178063"/>
            <a:ext cx="8229598" cy="308658"/>
          </a:xfrm>
        </p:spPr>
        <p:txBody>
          <a:bodyPr>
            <a:normAutofit fontScale="92500" lnSpcReduction="20000"/>
          </a:bodyPr>
          <a:lstStyle/>
          <a:p>
            <a:r>
              <a:rPr lang="en-US" dirty="0" smtClean="0"/>
              <a:t>Data vendors specialize in different parts of this “consumer data” landscape</a:t>
            </a:r>
            <a:endParaRPr lang="en-US" dirty="0"/>
          </a:p>
        </p:txBody>
      </p:sp>
      <p:sp>
        <p:nvSpPr>
          <p:cNvPr id="129" name="Title 1"/>
          <p:cNvSpPr txBox="1">
            <a:spLocks/>
          </p:cNvSpPr>
          <p:nvPr/>
        </p:nvSpPr>
        <p:spPr>
          <a:xfrm>
            <a:off x="457201" y="1577051"/>
            <a:ext cx="7955879" cy="274363"/>
          </a:xfrm>
          <a:prstGeom prst="rect">
            <a:avLst/>
          </a:prstGeom>
        </p:spPr>
        <p:txBody>
          <a:bodyPr vert="horz" lIns="82013" tIns="41002" rIns="82013" bIns="4100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620" dirty="0">
                <a:solidFill>
                  <a:srgbClr val="FFFFFF">
                    <a:lumMod val="50000"/>
                  </a:srgbClr>
                </a:solidFill>
                <a:ea typeface="ＭＳ Ｐゴシック"/>
                <a:cs typeface="Aller Light"/>
              </a:rPr>
              <a:t>A framework </a:t>
            </a:r>
            <a:r>
              <a:rPr lang="en-US" sz="1620" dirty="0" smtClean="0">
                <a:solidFill>
                  <a:srgbClr val="FFFFFF">
                    <a:lumMod val="50000"/>
                  </a:srgbClr>
                </a:solidFill>
                <a:ea typeface="ＭＳ Ｐゴシック"/>
                <a:cs typeface="Aller Light"/>
              </a:rPr>
              <a:t>for </a:t>
            </a:r>
            <a:r>
              <a:rPr lang="en-US" sz="1620" dirty="0" err="1" smtClean="0">
                <a:solidFill>
                  <a:srgbClr val="FFFFFF">
                    <a:lumMod val="50000"/>
                  </a:srgbClr>
                </a:solidFill>
                <a:ea typeface="ＭＳ Ｐゴシック"/>
                <a:cs typeface="Aller Light"/>
              </a:rPr>
              <a:t>understanging</a:t>
            </a:r>
            <a:r>
              <a:rPr lang="en-US" sz="1620" dirty="0" smtClean="0">
                <a:solidFill>
                  <a:srgbClr val="FFFFFF">
                    <a:lumMod val="50000"/>
                  </a:srgbClr>
                </a:solidFill>
                <a:ea typeface="ＭＳ Ｐゴシック"/>
                <a:cs typeface="Aller Light"/>
              </a:rPr>
              <a:t> consumer data</a:t>
            </a:r>
            <a:endParaRPr lang="en-US" sz="1620" dirty="0">
              <a:solidFill>
                <a:srgbClr val="FFFFFF">
                  <a:lumMod val="50000"/>
                </a:srgbClr>
              </a:solidFill>
              <a:latin typeface="Arial"/>
              <a:ea typeface="ＭＳ Ｐゴシック"/>
              <a:cs typeface="Arial"/>
            </a:endParaRPr>
          </a:p>
        </p:txBody>
      </p:sp>
      <p:sp>
        <p:nvSpPr>
          <p:cNvPr id="42" name="Rectangle 41"/>
          <p:cNvSpPr/>
          <p:nvPr/>
        </p:nvSpPr>
        <p:spPr>
          <a:xfrm>
            <a:off x="597191" y="1988595"/>
            <a:ext cx="2152356" cy="25378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r>
              <a:rPr lang="en-US" sz="1620" dirty="0">
                <a:solidFill>
                  <a:schemeClr val="tx1"/>
                </a:solidFill>
              </a:rPr>
              <a:t>Recognition</a:t>
            </a:r>
            <a:endParaRPr lang="en-US" sz="1620" dirty="0">
              <a:solidFill>
                <a:schemeClr val="tx1"/>
              </a:solidFill>
            </a:endParaRPr>
          </a:p>
        </p:txBody>
      </p:sp>
      <p:sp>
        <p:nvSpPr>
          <p:cNvPr id="44" name="Rectangle 43"/>
          <p:cNvSpPr/>
          <p:nvPr/>
        </p:nvSpPr>
        <p:spPr>
          <a:xfrm>
            <a:off x="2749545" y="1988595"/>
            <a:ext cx="3400042" cy="2537857"/>
          </a:xfrm>
          <a:prstGeom prst="rect">
            <a:avLst/>
          </a:prstGeom>
          <a:solidFill>
            <a:schemeClr val="bg1">
              <a:lumMod val="8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ctr"/>
            <a:r>
              <a:rPr lang="en-US" sz="1620" dirty="0">
                <a:solidFill>
                  <a:schemeClr val="tx1"/>
                </a:solidFill>
              </a:rPr>
              <a:t>Targeting</a:t>
            </a:r>
            <a:endParaRPr lang="en-US" sz="1620" dirty="0">
              <a:solidFill>
                <a:schemeClr val="tx1"/>
              </a:solidFill>
            </a:endParaRPr>
          </a:p>
        </p:txBody>
      </p:sp>
      <p:sp>
        <p:nvSpPr>
          <p:cNvPr id="45" name="Rectangle 44"/>
          <p:cNvSpPr/>
          <p:nvPr/>
        </p:nvSpPr>
        <p:spPr>
          <a:xfrm>
            <a:off x="6144780" y="1988595"/>
            <a:ext cx="2817026" cy="25378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lIns="82202" tIns="41101" rIns="82202" bIns="41101" rtlCol="0" anchor="b"/>
          <a:lstStyle/>
          <a:p>
            <a:pPr algn="r"/>
            <a:r>
              <a:rPr lang="en-US" sz="1620" dirty="0">
                <a:solidFill>
                  <a:schemeClr val="tx1"/>
                </a:solidFill>
              </a:rPr>
              <a:t>Measurement</a:t>
            </a:r>
            <a:endParaRPr lang="en-US" sz="1620" dirty="0">
              <a:solidFill>
                <a:schemeClr val="tx1"/>
              </a:solidFill>
            </a:endParaRPr>
          </a:p>
        </p:txBody>
      </p:sp>
      <p:sp>
        <p:nvSpPr>
          <p:cNvPr id="79" name="Title 1"/>
          <p:cNvSpPr txBox="1">
            <a:spLocks/>
          </p:cNvSpPr>
          <p:nvPr/>
        </p:nvSpPr>
        <p:spPr>
          <a:xfrm>
            <a:off x="316582" y="2057186"/>
            <a:ext cx="345759" cy="212631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vert270" lIns="82183" tIns="41092" rIns="82183" bIns="41092" rtlCol="0" anchor="ctr">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tabLst>
                <a:tab pos="1952186" algn="r"/>
              </a:tabLst>
            </a:pPr>
            <a:r>
              <a:rPr lang="en-US" sz="1080" b="1" dirty="0">
                <a:solidFill>
                  <a:schemeClr val="bg1">
                    <a:lumMod val="50000"/>
                  </a:schemeClr>
                </a:solidFill>
                <a:latin typeface="Calibri"/>
                <a:cs typeface="Calibri"/>
              </a:rPr>
              <a:t>Digital	Offline</a:t>
            </a:r>
          </a:p>
        </p:txBody>
      </p:sp>
      <p:grpSp>
        <p:nvGrpSpPr>
          <p:cNvPr id="11" name="Group 10"/>
          <p:cNvGrpSpPr/>
          <p:nvPr/>
        </p:nvGrpSpPr>
        <p:grpSpPr>
          <a:xfrm>
            <a:off x="5817930" y="2443279"/>
            <a:ext cx="2995398" cy="1603037"/>
            <a:chOff x="6463356" y="1762426"/>
            <a:chExt cx="3327700" cy="1780874"/>
          </a:xfrm>
        </p:grpSpPr>
        <p:sp>
          <p:nvSpPr>
            <p:cNvPr id="64" name="Oval 63"/>
            <p:cNvSpPr/>
            <p:nvPr/>
          </p:nvSpPr>
          <p:spPr>
            <a:xfrm>
              <a:off x="7682556" y="23720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Viewership</a:t>
              </a:r>
            </a:p>
          </p:txBody>
        </p:sp>
        <p:sp>
          <p:nvSpPr>
            <p:cNvPr id="74" name="Oval 73"/>
            <p:cNvSpPr/>
            <p:nvPr/>
          </p:nvSpPr>
          <p:spPr>
            <a:xfrm>
              <a:off x="646335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Industry Channel Data</a:t>
              </a:r>
            </a:p>
          </p:txBody>
        </p:sp>
        <p:sp>
          <p:nvSpPr>
            <p:cNvPr id="82" name="Oval 81"/>
            <p:cNvSpPr/>
            <p:nvPr/>
          </p:nvSpPr>
          <p:spPr>
            <a:xfrm>
              <a:off x="8279606" y="1762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POS &amp; Transactions</a:t>
              </a:r>
            </a:p>
          </p:txBody>
        </p:sp>
        <p:sp>
          <p:nvSpPr>
            <p:cNvPr id="83" name="Oval 82"/>
            <p:cNvSpPr/>
            <p:nvPr/>
          </p:nvSpPr>
          <p:spPr>
            <a:xfrm>
              <a:off x="8279606" y="29054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Conversions</a:t>
              </a:r>
            </a:p>
          </p:txBody>
        </p:sp>
      </p:grpSp>
      <p:sp>
        <p:nvSpPr>
          <p:cNvPr id="84" name="Title 1"/>
          <p:cNvSpPr txBox="1">
            <a:spLocks/>
          </p:cNvSpPr>
          <p:nvPr/>
        </p:nvSpPr>
        <p:spPr>
          <a:xfrm>
            <a:off x="7029969"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Industry specific</a:t>
            </a:r>
          </a:p>
        </p:txBody>
      </p:sp>
      <p:cxnSp>
        <p:nvCxnSpPr>
          <p:cNvPr id="85" name="Straight Arrow Connector 84"/>
          <p:cNvCxnSpPr/>
          <p:nvPr/>
        </p:nvCxnSpPr>
        <p:spPr>
          <a:xfrm>
            <a:off x="2297209" y="4937996"/>
            <a:ext cx="5155601"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6" name="Title 1"/>
          <p:cNvSpPr txBox="1">
            <a:spLocks/>
          </p:cNvSpPr>
          <p:nvPr/>
        </p:nvSpPr>
        <p:spPr>
          <a:xfrm>
            <a:off x="7034184"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pPr algn="r"/>
            <a:r>
              <a:rPr lang="en-US" sz="1080" dirty="0">
                <a:solidFill>
                  <a:srgbClr val="000000"/>
                </a:solidFill>
                <a:latin typeface="Calibri"/>
                <a:cs typeface="Calibri"/>
              </a:rPr>
              <a:t>High outcome predictable</a:t>
            </a:r>
          </a:p>
        </p:txBody>
      </p:sp>
      <p:cxnSp>
        <p:nvCxnSpPr>
          <p:cNvPr id="87" name="Straight Arrow Connector 86"/>
          <p:cNvCxnSpPr/>
          <p:nvPr/>
        </p:nvCxnSpPr>
        <p:spPr>
          <a:xfrm>
            <a:off x="2034143" y="4732224"/>
            <a:ext cx="5898802" cy="0"/>
          </a:xfrm>
          <a:prstGeom prst="straightConnector1">
            <a:avLst/>
          </a:prstGeom>
          <a:ln>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88" name="Title 1"/>
          <p:cNvSpPr txBox="1">
            <a:spLocks/>
          </p:cNvSpPr>
          <p:nvPr/>
        </p:nvSpPr>
        <p:spPr>
          <a:xfrm>
            <a:off x="599242" y="4595042"/>
            <a:ext cx="1989775"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Non-industry specific</a:t>
            </a:r>
          </a:p>
        </p:txBody>
      </p:sp>
      <p:sp>
        <p:nvSpPr>
          <p:cNvPr id="89" name="Title 1"/>
          <p:cNvSpPr txBox="1">
            <a:spLocks/>
          </p:cNvSpPr>
          <p:nvPr/>
        </p:nvSpPr>
        <p:spPr>
          <a:xfrm>
            <a:off x="603456" y="4800814"/>
            <a:ext cx="1996213" cy="274363"/>
          </a:xfrm>
          <a:prstGeom prst="rect">
            <a:avLst/>
          </a:prstGeom>
          <a:noFill/>
        </p:spPr>
        <p:txBody>
          <a:bodyPr vert="horz" lIns="82183" tIns="41092" rIns="82183" bIns="41092" rtlCol="0" anchor="t">
            <a:noAutofit/>
          </a:bodyPr>
          <a:lstStyle>
            <a:lvl1pPr algn="l" defTabSz="457093" rtl="0" eaLnBrk="1" latinLnBrk="0" hangingPunct="1">
              <a:spcBef>
                <a:spcPct val="0"/>
              </a:spcBef>
              <a:buNone/>
              <a:defRPr sz="4400" kern="1200">
                <a:solidFill>
                  <a:schemeClr val="tx1"/>
                </a:solidFill>
                <a:latin typeface="Meta Bold Roman"/>
                <a:ea typeface="+mj-ea"/>
                <a:cs typeface="+mj-cs"/>
              </a:defRPr>
            </a:lvl1pPr>
          </a:lstStyle>
          <a:p>
            <a:r>
              <a:rPr lang="en-US" sz="1080" dirty="0">
                <a:solidFill>
                  <a:srgbClr val="000000"/>
                </a:solidFill>
                <a:latin typeface="Calibri"/>
                <a:cs typeface="Calibri"/>
              </a:rPr>
              <a:t>Not outcome predictable</a:t>
            </a:r>
          </a:p>
        </p:txBody>
      </p:sp>
      <p:grpSp>
        <p:nvGrpSpPr>
          <p:cNvPr id="12" name="Group 11"/>
          <p:cNvGrpSpPr/>
          <p:nvPr/>
        </p:nvGrpSpPr>
        <p:grpSpPr>
          <a:xfrm>
            <a:off x="936692" y="2057199"/>
            <a:ext cx="2469266" cy="2288943"/>
            <a:chOff x="1040606" y="1333501"/>
            <a:chExt cx="2743200" cy="2542873"/>
          </a:xfrm>
        </p:grpSpPr>
        <p:sp>
          <p:nvSpPr>
            <p:cNvPr id="43" name="Oval 42"/>
            <p:cNvSpPr/>
            <p:nvPr/>
          </p:nvSpPr>
          <p:spPr>
            <a:xfrm>
              <a:off x="1040606" y="2019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Phone</a:t>
              </a:r>
            </a:p>
          </p:txBody>
        </p:sp>
        <p:sp>
          <p:nvSpPr>
            <p:cNvPr id="60" name="Oval 59"/>
            <p:cNvSpPr/>
            <p:nvPr/>
          </p:nvSpPr>
          <p:spPr>
            <a:xfrm>
              <a:off x="1040606" y="1333501"/>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Name / Address</a:t>
              </a:r>
            </a:p>
          </p:txBody>
        </p:sp>
        <p:sp>
          <p:nvSpPr>
            <p:cNvPr id="63" name="Oval 62"/>
            <p:cNvSpPr/>
            <p:nvPr/>
          </p:nvSpPr>
          <p:spPr>
            <a:xfrm>
              <a:off x="22723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Location</a:t>
              </a:r>
            </a:p>
          </p:txBody>
        </p:sp>
        <p:sp>
          <p:nvSpPr>
            <p:cNvPr id="65" name="Oval 64"/>
            <p:cNvSpPr/>
            <p:nvPr/>
          </p:nvSpPr>
          <p:spPr>
            <a:xfrm>
              <a:off x="1053156" y="26768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Device</a:t>
              </a:r>
            </a:p>
          </p:txBody>
        </p:sp>
        <p:sp>
          <p:nvSpPr>
            <p:cNvPr id="67" name="Oval 66"/>
            <p:cNvSpPr/>
            <p:nvPr/>
          </p:nvSpPr>
          <p:spPr>
            <a:xfrm>
              <a:off x="1040606" y="3210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IP</a:t>
              </a:r>
            </a:p>
          </p:txBody>
        </p:sp>
        <p:sp>
          <p:nvSpPr>
            <p:cNvPr id="78" name="Oval 77"/>
            <p:cNvSpPr/>
            <p:nvPr/>
          </p:nvSpPr>
          <p:spPr>
            <a:xfrm>
              <a:off x="2272356" y="3238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Cookies</a:t>
              </a:r>
            </a:p>
          </p:txBody>
        </p:sp>
        <p:sp>
          <p:nvSpPr>
            <p:cNvPr id="90" name="Oval 89"/>
            <p:cNvSpPr/>
            <p:nvPr/>
          </p:nvSpPr>
          <p:spPr>
            <a:xfrm>
              <a:off x="2272356" y="20955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Email</a:t>
              </a:r>
            </a:p>
          </p:txBody>
        </p:sp>
        <p:sp>
          <p:nvSpPr>
            <p:cNvPr id="80" name="Oval 79"/>
            <p:cNvSpPr/>
            <p:nvPr/>
          </p:nvSpPr>
          <p:spPr>
            <a:xfrm>
              <a:off x="2272356" y="16862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Household</a:t>
              </a:r>
            </a:p>
          </p:txBody>
        </p:sp>
      </p:grpSp>
      <p:grpSp>
        <p:nvGrpSpPr>
          <p:cNvPr id="10" name="Group 9"/>
          <p:cNvGrpSpPr/>
          <p:nvPr/>
        </p:nvGrpSpPr>
        <p:grpSpPr>
          <a:xfrm>
            <a:off x="2882060" y="2072080"/>
            <a:ext cx="3947785" cy="2042839"/>
            <a:chOff x="3201789" y="1350033"/>
            <a:chExt cx="4385742" cy="2269467"/>
          </a:xfrm>
        </p:grpSpPr>
        <p:sp>
          <p:nvSpPr>
            <p:cNvPr id="75" name="Oval 74"/>
            <p:cNvSpPr/>
            <p:nvPr/>
          </p:nvSpPr>
          <p:spPr>
            <a:xfrm>
              <a:off x="6076081" y="1824489"/>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Offline Behaviors</a:t>
              </a:r>
            </a:p>
          </p:txBody>
        </p:sp>
        <p:sp>
          <p:nvSpPr>
            <p:cNvPr id="61" name="Oval 60"/>
            <p:cNvSpPr/>
            <p:nvPr/>
          </p:nvSpPr>
          <p:spPr>
            <a:xfrm>
              <a:off x="3631406" y="19431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Interest / Lifestyle</a:t>
              </a:r>
            </a:p>
          </p:txBody>
        </p:sp>
        <p:sp>
          <p:nvSpPr>
            <p:cNvPr id="62" name="Oval 61"/>
            <p:cNvSpPr/>
            <p:nvPr/>
          </p:nvSpPr>
          <p:spPr>
            <a:xfrm>
              <a:off x="4926806" y="2400300"/>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Propensities</a:t>
              </a:r>
            </a:p>
          </p:txBody>
        </p:sp>
        <p:sp>
          <p:nvSpPr>
            <p:cNvPr id="81" name="Oval 80"/>
            <p:cNvSpPr/>
            <p:nvPr/>
          </p:nvSpPr>
          <p:spPr>
            <a:xfrm>
              <a:off x="3201789" y="1350033"/>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solidFill>
                    <a:schemeClr val="bg1">
                      <a:lumMod val="50000"/>
                    </a:schemeClr>
                  </a:solidFill>
                </a:rPr>
                <a:t>Demographics</a:t>
              </a:r>
            </a:p>
          </p:txBody>
        </p:sp>
        <p:sp>
          <p:nvSpPr>
            <p:cNvPr id="91" name="Oval 90"/>
            <p:cNvSpPr/>
            <p:nvPr/>
          </p:nvSpPr>
          <p:spPr>
            <a:xfrm>
              <a:off x="5091756" y="2981626"/>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OBA</a:t>
              </a:r>
            </a:p>
          </p:txBody>
        </p:sp>
        <p:sp>
          <p:nvSpPr>
            <p:cNvPr id="66" name="Oval 65"/>
            <p:cNvSpPr/>
            <p:nvPr/>
          </p:nvSpPr>
          <p:spPr>
            <a:xfrm>
              <a:off x="4545806" y="1505552"/>
              <a:ext cx="1511450" cy="637874"/>
            </a:xfrm>
            <a:prstGeom prst="ellipse">
              <a:avLst/>
            </a:prstGeom>
            <a:ln>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80" dirty="0">
                  <a:solidFill>
                    <a:schemeClr val="bg1">
                      <a:lumMod val="50000"/>
                    </a:schemeClr>
                  </a:solidFill>
                </a:rPr>
                <a:t>Life Stage Changes</a:t>
              </a:r>
            </a:p>
          </p:txBody>
        </p:sp>
      </p:grpSp>
      <p:pic>
        <p:nvPicPr>
          <p:cNvPr id="36" name="Picture 35"/>
          <p:cNvPicPr>
            <a:picLocks noChangeAspect="1"/>
          </p:cNvPicPr>
          <p:nvPr/>
        </p:nvPicPr>
        <p:blipFill>
          <a:blip r:embed="rId2"/>
          <a:stretch>
            <a:fillRect/>
          </a:stretch>
        </p:blipFill>
        <p:spPr>
          <a:xfrm>
            <a:off x="7254179" y="1988595"/>
            <a:ext cx="1657136" cy="690671"/>
          </a:xfrm>
          <a:prstGeom prst="rect">
            <a:avLst/>
          </a:prstGeom>
        </p:spPr>
      </p:pic>
      <p:pic>
        <p:nvPicPr>
          <p:cNvPr id="37" name="Picture 36"/>
          <p:cNvPicPr>
            <a:picLocks noChangeAspect="1"/>
          </p:cNvPicPr>
          <p:nvPr/>
        </p:nvPicPr>
        <p:blipFill>
          <a:blip r:embed="rId3"/>
          <a:stretch>
            <a:fillRect/>
          </a:stretch>
        </p:blipFill>
        <p:spPr>
          <a:xfrm>
            <a:off x="5097074" y="3882745"/>
            <a:ext cx="1144791" cy="327177"/>
          </a:xfrm>
          <a:prstGeom prst="rect">
            <a:avLst/>
          </a:prstGeom>
        </p:spPr>
      </p:pic>
      <p:pic>
        <p:nvPicPr>
          <p:cNvPr id="39" name="Picture 38"/>
          <p:cNvPicPr>
            <a:picLocks noChangeAspect="1"/>
          </p:cNvPicPr>
          <p:nvPr/>
        </p:nvPicPr>
        <p:blipFill>
          <a:blip r:embed="rId4"/>
          <a:stretch>
            <a:fillRect/>
          </a:stretch>
        </p:blipFill>
        <p:spPr>
          <a:xfrm>
            <a:off x="6623723" y="2851457"/>
            <a:ext cx="1018009" cy="577544"/>
          </a:xfrm>
          <a:prstGeom prst="rect">
            <a:avLst/>
          </a:prstGeom>
        </p:spPr>
      </p:pic>
      <p:pic>
        <p:nvPicPr>
          <p:cNvPr id="40" name="Picture 39"/>
          <p:cNvPicPr>
            <a:picLocks noChangeAspect="1"/>
          </p:cNvPicPr>
          <p:nvPr/>
        </p:nvPicPr>
        <p:blipFill>
          <a:blip r:embed="rId5"/>
          <a:stretch>
            <a:fillRect/>
          </a:stretch>
        </p:blipFill>
        <p:spPr>
          <a:xfrm>
            <a:off x="2120422" y="3781844"/>
            <a:ext cx="1223337" cy="571502"/>
          </a:xfrm>
          <a:prstGeom prst="rect">
            <a:avLst/>
          </a:prstGeom>
        </p:spPr>
      </p:pic>
      <p:pic>
        <p:nvPicPr>
          <p:cNvPr id="41" name="Picture 40"/>
          <p:cNvPicPr>
            <a:picLocks noChangeAspect="1"/>
          </p:cNvPicPr>
          <p:nvPr/>
        </p:nvPicPr>
        <p:blipFill>
          <a:blip r:embed="rId6"/>
          <a:stretch>
            <a:fillRect/>
          </a:stretch>
        </p:blipFill>
        <p:spPr>
          <a:xfrm>
            <a:off x="2376548" y="2951203"/>
            <a:ext cx="618822" cy="464250"/>
          </a:xfrm>
          <a:prstGeom prst="rect">
            <a:avLst/>
          </a:prstGeom>
        </p:spPr>
      </p:pic>
      <p:pic>
        <p:nvPicPr>
          <p:cNvPr id="46" name="Picture 45"/>
          <p:cNvPicPr>
            <a:picLocks noChangeAspect="1"/>
          </p:cNvPicPr>
          <p:nvPr/>
        </p:nvPicPr>
        <p:blipFill>
          <a:blip r:embed="rId7"/>
          <a:stretch>
            <a:fillRect/>
          </a:stretch>
        </p:blipFill>
        <p:spPr>
          <a:xfrm>
            <a:off x="876119" y="2718871"/>
            <a:ext cx="1169321" cy="237697"/>
          </a:xfrm>
          <a:prstGeom prst="rect">
            <a:avLst/>
          </a:prstGeom>
        </p:spPr>
      </p:pic>
      <p:pic>
        <p:nvPicPr>
          <p:cNvPr id="47" name="Picture 46"/>
          <p:cNvPicPr>
            <a:picLocks noChangeAspect="1"/>
          </p:cNvPicPr>
          <p:nvPr/>
        </p:nvPicPr>
        <p:blipFill>
          <a:blip r:embed="rId8"/>
          <a:stretch>
            <a:fillRect/>
          </a:stretch>
        </p:blipFill>
        <p:spPr>
          <a:xfrm>
            <a:off x="870842" y="2134403"/>
            <a:ext cx="1008562" cy="308882"/>
          </a:xfrm>
          <a:prstGeom prst="rect">
            <a:avLst/>
          </a:prstGeom>
        </p:spPr>
      </p:pic>
      <p:pic>
        <p:nvPicPr>
          <p:cNvPr id="48" name="Picture 47"/>
          <p:cNvPicPr>
            <a:picLocks noChangeAspect="1"/>
          </p:cNvPicPr>
          <p:nvPr/>
        </p:nvPicPr>
        <p:blipFill>
          <a:blip r:embed="rId9"/>
          <a:stretch>
            <a:fillRect/>
          </a:stretch>
        </p:blipFill>
        <p:spPr>
          <a:xfrm>
            <a:off x="662335" y="3411312"/>
            <a:ext cx="1695563" cy="258772"/>
          </a:xfrm>
          <a:prstGeom prst="rect">
            <a:avLst/>
          </a:prstGeom>
        </p:spPr>
      </p:pic>
      <p:pic>
        <p:nvPicPr>
          <p:cNvPr id="49" name="Picture 48"/>
          <p:cNvPicPr>
            <a:picLocks noChangeAspect="1"/>
          </p:cNvPicPr>
          <p:nvPr/>
        </p:nvPicPr>
        <p:blipFill>
          <a:blip r:embed="rId10"/>
          <a:stretch>
            <a:fillRect/>
          </a:stretch>
        </p:blipFill>
        <p:spPr>
          <a:xfrm>
            <a:off x="2429220" y="3433772"/>
            <a:ext cx="761901" cy="261979"/>
          </a:xfrm>
          <a:prstGeom prst="rect">
            <a:avLst/>
          </a:prstGeom>
        </p:spPr>
      </p:pic>
      <p:pic>
        <p:nvPicPr>
          <p:cNvPr id="50" name="Picture 49"/>
          <p:cNvPicPr>
            <a:picLocks noChangeAspect="1"/>
          </p:cNvPicPr>
          <p:nvPr/>
        </p:nvPicPr>
        <p:blipFill>
          <a:blip r:embed="rId11"/>
          <a:stretch>
            <a:fillRect/>
          </a:stretch>
        </p:blipFill>
        <p:spPr>
          <a:xfrm>
            <a:off x="905423" y="3896265"/>
            <a:ext cx="1117435" cy="293411"/>
          </a:xfrm>
          <a:prstGeom prst="rect">
            <a:avLst/>
          </a:prstGeom>
        </p:spPr>
      </p:pic>
      <p:pic>
        <p:nvPicPr>
          <p:cNvPr id="51" name="Picture 50"/>
          <p:cNvPicPr>
            <a:picLocks noChangeAspect="1"/>
          </p:cNvPicPr>
          <p:nvPr/>
        </p:nvPicPr>
        <p:blipFill>
          <a:blip r:embed="rId12"/>
          <a:stretch>
            <a:fillRect/>
          </a:stretch>
        </p:blipFill>
        <p:spPr>
          <a:xfrm>
            <a:off x="3920239" y="3746521"/>
            <a:ext cx="909519" cy="247689"/>
          </a:xfrm>
          <a:prstGeom prst="rect">
            <a:avLst/>
          </a:prstGeom>
        </p:spPr>
      </p:pic>
      <p:pic>
        <p:nvPicPr>
          <p:cNvPr id="52" name="Picture 51"/>
          <p:cNvPicPr>
            <a:picLocks noChangeAspect="1"/>
          </p:cNvPicPr>
          <p:nvPr/>
        </p:nvPicPr>
        <p:blipFill>
          <a:blip r:embed="rId13"/>
          <a:stretch>
            <a:fillRect/>
          </a:stretch>
        </p:blipFill>
        <p:spPr>
          <a:xfrm>
            <a:off x="7932952" y="3694260"/>
            <a:ext cx="1061899" cy="404876"/>
          </a:xfrm>
          <a:prstGeom prst="rect">
            <a:avLst/>
          </a:prstGeom>
        </p:spPr>
      </p:pic>
      <p:pic>
        <p:nvPicPr>
          <p:cNvPr id="53" name="Picture 52"/>
          <p:cNvPicPr>
            <a:picLocks noChangeAspect="1"/>
          </p:cNvPicPr>
          <p:nvPr/>
        </p:nvPicPr>
        <p:blipFill>
          <a:blip r:embed="rId14"/>
          <a:stretch>
            <a:fillRect/>
          </a:stretch>
        </p:blipFill>
        <p:spPr>
          <a:xfrm>
            <a:off x="6518343" y="3618825"/>
            <a:ext cx="1457393" cy="326008"/>
          </a:xfrm>
          <a:prstGeom prst="rect">
            <a:avLst/>
          </a:prstGeom>
        </p:spPr>
      </p:pic>
      <p:pic>
        <p:nvPicPr>
          <p:cNvPr id="54" name="Picture 53"/>
          <p:cNvPicPr>
            <a:picLocks noChangeAspect="1"/>
          </p:cNvPicPr>
          <p:nvPr/>
        </p:nvPicPr>
        <p:blipFill>
          <a:blip r:embed="rId15"/>
          <a:stretch>
            <a:fillRect/>
          </a:stretch>
        </p:blipFill>
        <p:spPr>
          <a:xfrm>
            <a:off x="4129325" y="3180092"/>
            <a:ext cx="529681" cy="491175"/>
          </a:xfrm>
          <a:prstGeom prst="rect">
            <a:avLst/>
          </a:prstGeom>
        </p:spPr>
      </p:pic>
      <p:pic>
        <p:nvPicPr>
          <p:cNvPr id="55" name="Picture 54"/>
          <p:cNvPicPr>
            <a:picLocks noChangeAspect="1"/>
          </p:cNvPicPr>
          <p:nvPr/>
        </p:nvPicPr>
        <p:blipFill>
          <a:blip r:embed="rId16"/>
          <a:stretch>
            <a:fillRect/>
          </a:stretch>
        </p:blipFill>
        <p:spPr>
          <a:xfrm>
            <a:off x="4640591" y="2605914"/>
            <a:ext cx="1169112" cy="497015"/>
          </a:xfrm>
          <a:prstGeom prst="rect">
            <a:avLst/>
          </a:prstGeom>
        </p:spPr>
      </p:pic>
      <p:pic>
        <p:nvPicPr>
          <p:cNvPr id="56" name="Picture 55"/>
          <p:cNvPicPr>
            <a:picLocks noChangeAspect="1"/>
          </p:cNvPicPr>
          <p:nvPr/>
        </p:nvPicPr>
        <p:blipFill>
          <a:blip r:embed="rId17"/>
          <a:stretch>
            <a:fillRect/>
          </a:stretch>
        </p:blipFill>
        <p:spPr>
          <a:xfrm>
            <a:off x="6623729" y="3296312"/>
            <a:ext cx="1714308" cy="295326"/>
          </a:xfrm>
          <a:prstGeom prst="rect">
            <a:avLst/>
          </a:prstGeom>
        </p:spPr>
      </p:pic>
      <p:pic>
        <p:nvPicPr>
          <p:cNvPr id="57" name="Picture 56"/>
          <p:cNvPicPr>
            <a:picLocks noChangeAspect="1"/>
          </p:cNvPicPr>
          <p:nvPr/>
        </p:nvPicPr>
        <p:blipFill>
          <a:blip r:embed="rId18"/>
          <a:stretch>
            <a:fillRect/>
          </a:stretch>
        </p:blipFill>
        <p:spPr>
          <a:xfrm>
            <a:off x="7682034" y="2494711"/>
            <a:ext cx="1211183" cy="224160"/>
          </a:xfrm>
          <a:prstGeom prst="rect">
            <a:avLst/>
          </a:prstGeom>
        </p:spPr>
      </p:pic>
      <p:pic>
        <p:nvPicPr>
          <p:cNvPr id="58" name="Picture 57"/>
          <p:cNvPicPr>
            <a:picLocks noChangeAspect="1"/>
          </p:cNvPicPr>
          <p:nvPr/>
        </p:nvPicPr>
        <p:blipFill>
          <a:blip r:embed="rId19"/>
          <a:stretch>
            <a:fillRect/>
          </a:stretch>
        </p:blipFill>
        <p:spPr>
          <a:xfrm>
            <a:off x="6518356" y="3916749"/>
            <a:ext cx="1319582" cy="387380"/>
          </a:xfrm>
          <a:prstGeom prst="rect">
            <a:avLst/>
          </a:prstGeom>
        </p:spPr>
      </p:pic>
      <p:pic>
        <p:nvPicPr>
          <p:cNvPr id="59" name="Picture 58"/>
          <p:cNvPicPr>
            <a:picLocks noChangeAspect="1"/>
          </p:cNvPicPr>
          <p:nvPr/>
        </p:nvPicPr>
        <p:blipFill>
          <a:blip r:embed="rId20"/>
          <a:stretch>
            <a:fillRect/>
          </a:stretch>
        </p:blipFill>
        <p:spPr>
          <a:xfrm>
            <a:off x="3675863" y="2925826"/>
            <a:ext cx="788524" cy="391454"/>
          </a:xfrm>
          <a:prstGeom prst="rect">
            <a:avLst/>
          </a:prstGeom>
        </p:spPr>
      </p:pic>
      <p:pic>
        <p:nvPicPr>
          <p:cNvPr id="68" name="Picture 67"/>
          <p:cNvPicPr>
            <a:picLocks noChangeAspect="1"/>
          </p:cNvPicPr>
          <p:nvPr/>
        </p:nvPicPr>
        <p:blipFill>
          <a:blip r:embed="rId21"/>
          <a:stretch>
            <a:fillRect/>
          </a:stretch>
        </p:blipFill>
        <p:spPr>
          <a:xfrm>
            <a:off x="6492540" y="2400139"/>
            <a:ext cx="1163214" cy="546868"/>
          </a:xfrm>
          <a:prstGeom prst="rect">
            <a:avLst/>
          </a:prstGeom>
        </p:spPr>
      </p:pic>
      <p:pic>
        <p:nvPicPr>
          <p:cNvPr id="71" name="Picture 70"/>
          <p:cNvPicPr>
            <a:picLocks noChangeAspect="1"/>
          </p:cNvPicPr>
          <p:nvPr/>
        </p:nvPicPr>
        <p:blipFill>
          <a:blip r:embed="rId22"/>
          <a:stretch>
            <a:fillRect/>
          </a:stretch>
        </p:blipFill>
        <p:spPr>
          <a:xfrm>
            <a:off x="6011213" y="4183501"/>
            <a:ext cx="1595486" cy="281460"/>
          </a:xfrm>
          <a:prstGeom prst="rect">
            <a:avLst/>
          </a:prstGeom>
        </p:spPr>
      </p:pic>
      <p:pic>
        <p:nvPicPr>
          <p:cNvPr id="73" name="Picture 72"/>
          <p:cNvPicPr>
            <a:picLocks noChangeAspect="1"/>
          </p:cNvPicPr>
          <p:nvPr/>
        </p:nvPicPr>
        <p:blipFill>
          <a:blip r:embed="rId23"/>
          <a:stretch>
            <a:fillRect/>
          </a:stretch>
        </p:blipFill>
        <p:spPr>
          <a:xfrm>
            <a:off x="1910341" y="2274313"/>
            <a:ext cx="1183176" cy="327829"/>
          </a:xfrm>
          <a:prstGeom prst="rect">
            <a:avLst/>
          </a:prstGeom>
        </p:spPr>
      </p:pic>
      <p:pic>
        <p:nvPicPr>
          <p:cNvPr id="76" name="Picture 75" descr="PPT art title.png"/>
          <p:cNvPicPr>
            <a:picLocks noChangeAspect="1"/>
          </p:cNvPicPr>
          <p:nvPr/>
        </p:nvPicPr>
        <p:blipFill rotWithShape="1">
          <a:blip r:embed="rId24" cstate="print">
            <a:extLst>
              <a:ext uri="{28A0092B-C50C-407E-A947-70E740481C1C}">
                <a14:useLocalDpi xmlns:a14="http://schemas.microsoft.com/office/drawing/2010/main" val="0"/>
              </a:ext>
            </a:extLst>
          </a:blip>
          <a:srcRect l="19769"/>
          <a:stretch/>
        </p:blipFill>
        <p:spPr>
          <a:xfrm>
            <a:off x="2284579" y="2477655"/>
            <a:ext cx="1944468" cy="392188"/>
          </a:xfrm>
          <a:prstGeom prst="rect">
            <a:avLst/>
          </a:prstGeom>
        </p:spPr>
      </p:pic>
      <p:pic>
        <p:nvPicPr>
          <p:cNvPr id="77" name="Picture 76"/>
          <p:cNvPicPr>
            <a:picLocks noChangeAspect="1"/>
          </p:cNvPicPr>
          <p:nvPr/>
        </p:nvPicPr>
        <p:blipFill>
          <a:blip r:embed="rId25"/>
          <a:stretch>
            <a:fillRect/>
          </a:stretch>
        </p:blipFill>
        <p:spPr>
          <a:xfrm>
            <a:off x="7638178" y="2752217"/>
            <a:ext cx="998280" cy="367040"/>
          </a:xfrm>
          <a:prstGeom prst="rect">
            <a:avLst/>
          </a:prstGeom>
        </p:spPr>
      </p:pic>
      <p:sp>
        <p:nvSpPr>
          <p:cNvPr id="2" name="TextBox 1"/>
          <p:cNvSpPr txBox="1"/>
          <p:nvPr/>
        </p:nvSpPr>
        <p:spPr>
          <a:xfrm>
            <a:off x="7887932" y="3586337"/>
            <a:ext cx="1211056" cy="254208"/>
          </a:xfrm>
          <a:prstGeom prst="rect">
            <a:avLst/>
          </a:prstGeom>
          <a:noFill/>
        </p:spPr>
        <p:txBody>
          <a:bodyPr vert="horz" wrap="square" lIns="82271" tIns="41135" rIns="82271" bIns="41135" rtlCol="0">
            <a:noAutofit/>
          </a:bodyPr>
          <a:lstStyle/>
          <a:p>
            <a:r>
              <a:rPr lang="en-US" b="1" baseline="30000" dirty="0" err="1">
                <a:latin typeface="Century Gothic"/>
                <a:cs typeface="Century Gothic"/>
              </a:rPr>
              <a:t>MarketShare</a:t>
            </a:r>
            <a:endParaRPr lang="en-US" b="1" baseline="30000" dirty="0">
              <a:latin typeface="Century Gothic"/>
              <a:cs typeface="Century Gothic"/>
            </a:endParaRPr>
          </a:p>
        </p:txBody>
      </p:sp>
      <p:pic>
        <p:nvPicPr>
          <p:cNvPr id="3" name="Picture 2"/>
          <p:cNvPicPr>
            <a:picLocks noChangeAspect="1"/>
          </p:cNvPicPr>
          <p:nvPr/>
        </p:nvPicPr>
        <p:blipFill>
          <a:blip r:embed="rId26"/>
          <a:stretch>
            <a:fillRect/>
          </a:stretch>
        </p:blipFill>
        <p:spPr>
          <a:xfrm>
            <a:off x="6149587" y="1988595"/>
            <a:ext cx="1131032" cy="445344"/>
          </a:xfrm>
          <a:prstGeom prst="rect">
            <a:avLst/>
          </a:prstGeom>
        </p:spPr>
      </p:pic>
      <p:pic>
        <p:nvPicPr>
          <p:cNvPr id="70" name="Picture 69"/>
          <p:cNvPicPr>
            <a:picLocks noChangeAspect="1"/>
          </p:cNvPicPr>
          <p:nvPr/>
        </p:nvPicPr>
        <p:blipFill>
          <a:blip r:embed="rId27"/>
          <a:stretch>
            <a:fillRect/>
          </a:stretch>
        </p:blipFill>
        <p:spPr>
          <a:xfrm>
            <a:off x="5980182" y="2322975"/>
            <a:ext cx="580949" cy="214346"/>
          </a:xfrm>
          <a:prstGeom prst="rect">
            <a:avLst/>
          </a:prstGeom>
        </p:spPr>
      </p:pic>
      <p:pic>
        <p:nvPicPr>
          <p:cNvPr id="69" name="Picture 68"/>
          <p:cNvPicPr>
            <a:picLocks noChangeAspect="1"/>
          </p:cNvPicPr>
          <p:nvPr/>
        </p:nvPicPr>
        <p:blipFill>
          <a:blip r:embed="rId28"/>
          <a:stretch>
            <a:fillRect/>
          </a:stretch>
        </p:blipFill>
        <p:spPr>
          <a:xfrm>
            <a:off x="5806635" y="2595944"/>
            <a:ext cx="547616" cy="547773"/>
          </a:xfrm>
          <a:prstGeom prst="rect">
            <a:avLst/>
          </a:prstGeom>
        </p:spPr>
      </p:pic>
      <p:pic>
        <p:nvPicPr>
          <p:cNvPr id="72" name="Picture 71"/>
          <p:cNvPicPr>
            <a:picLocks noChangeAspect="1"/>
          </p:cNvPicPr>
          <p:nvPr/>
        </p:nvPicPr>
        <p:blipFill>
          <a:blip r:embed="rId29"/>
          <a:stretch>
            <a:fillRect/>
          </a:stretch>
        </p:blipFill>
        <p:spPr>
          <a:xfrm>
            <a:off x="3010898" y="2057188"/>
            <a:ext cx="1012376" cy="333784"/>
          </a:xfrm>
          <a:prstGeom prst="rect">
            <a:avLst/>
          </a:prstGeom>
        </p:spPr>
      </p:pic>
      <p:pic>
        <p:nvPicPr>
          <p:cNvPr id="5" name="Picture 4"/>
          <p:cNvPicPr>
            <a:picLocks noChangeAspect="1"/>
          </p:cNvPicPr>
          <p:nvPr/>
        </p:nvPicPr>
        <p:blipFill>
          <a:blip r:embed="rId30"/>
          <a:stretch>
            <a:fillRect/>
          </a:stretch>
        </p:blipFill>
        <p:spPr>
          <a:xfrm>
            <a:off x="5943817" y="3595801"/>
            <a:ext cx="372085" cy="372085"/>
          </a:xfrm>
          <a:prstGeom prst="rect">
            <a:avLst/>
          </a:prstGeom>
        </p:spPr>
      </p:pic>
      <p:pic>
        <p:nvPicPr>
          <p:cNvPr id="6" name="Picture 5"/>
          <p:cNvPicPr>
            <a:picLocks noChangeAspect="1"/>
          </p:cNvPicPr>
          <p:nvPr/>
        </p:nvPicPr>
        <p:blipFill>
          <a:blip r:embed="rId31"/>
          <a:stretch>
            <a:fillRect/>
          </a:stretch>
        </p:blipFill>
        <p:spPr>
          <a:xfrm>
            <a:off x="6205699" y="3146471"/>
            <a:ext cx="371261" cy="371261"/>
          </a:xfrm>
          <a:prstGeom prst="rect">
            <a:avLst/>
          </a:prstGeom>
        </p:spPr>
      </p:pic>
      <p:pic>
        <p:nvPicPr>
          <p:cNvPr id="38" name="Picture 37"/>
          <p:cNvPicPr>
            <a:picLocks noChangeAspect="1"/>
          </p:cNvPicPr>
          <p:nvPr/>
        </p:nvPicPr>
        <p:blipFill>
          <a:blip r:embed="rId32"/>
          <a:stretch>
            <a:fillRect/>
          </a:stretch>
        </p:blipFill>
        <p:spPr>
          <a:xfrm>
            <a:off x="4709182" y="3497591"/>
            <a:ext cx="1315026" cy="236673"/>
          </a:xfrm>
          <a:prstGeom prst="rect">
            <a:avLst/>
          </a:prstGeom>
        </p:spPr>
      </p:pic>
    </p:spTree>
    <p:extLst>
      <p:ext uri="{BB962C8B-B14F-4D97-AF65-F5344CB8AC3E}">
        <p14:creationId xmlns:p14="http://schemas.microsoft.com/office/powerpoint/2010/main" val="186424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smtClean="0"/>
              <a:t>“How Companies Learn Your Secrets” </a:t>
            </a:r>
            <a:r>
              <a:rPr lang="en-US" i="1" dirty="0" smtClean="0"/>
              <a:t>NYT</a:t>
            </a:r>
            <a:r>
              <a:rPr lang="en-US" dirty="0" smtClean="0"/>
              <a:t>, by Charles </a:t>
            </a:r>
            <a:r>
              <a:rPr lang="en-US" dirty="0" err="1" smtClean="0"/>
              <a:t>Duhigg</a:t>
            </a:r>
            <a:r>
              <a:rPr lang="en-US" dirty="0" smtClean="0"/>
              <a:t>, February 16, </a:t>
            </a:r>
            <a:r>
              <a:rPr lang="en-US" dirty="0" smtClean="0"/>
              <a:t>2012</a:t>
            </a:r>
          </a:p>
          <a:p>
            <a:r>
              <a:rPr lang="en-US" dirty="0" smtClean="0"/>
              <a:t>http://</a:t>
            </a:r>
            <a:r>
              <a:rPr lang="en-US" dirty="0" err="1" smtClean="0"/>
              <a:t>bit.ly</a:t>
            </a:r>
            <a:r>
              <a:rPr lang="en-US" dirty="0" smtClean="0"/>
              <a:t>/</a:t>
            </a:r>
            <a:r>
              <a:rPr lang="en-US" dirty="0" err="1" smtClean="0"/>
              <a:t>targetdata</a:t>
            </a:r>
            <a:endParaRPr lang="en-US" dirty="0" smtClean="0"/>
          </a:p>
        </p:txBody>
      </p:sp>
      <p:sp>
        <p:nvSpPr>
          <p:cNvPr id="5" name="Slide Number Placeholder 4"/>
          <p:cNvSpPr>
            <a:spLocks noGrp="1"/>
          </p:cNvSpPr>
          <p:nvPr>
            <p:ph type="sldNum" sz="quarter" idx="12"/>
          </p:nvPr>
        </p:nvSpPr>
        <p:spPr/>
        <p:txBody>
          <a:bodyPr/>
          <a:lstStyle/>
          <a:p>
            <a:fld id="{80432D47-2E79-FF4E-9F46-6976E96FE9AC}" type="slidenum">
              <a:rPr lang="en-US" smtClean="0"/>
              <a:t>15</a:t>
            </a:fld>
            <a:endParaRPr lang="en-US"/>
          </a:p>
        </p:txBody>
      </p:sp>
      <p:pic>
        <p:nvPicPr>
          <p:cNvPr id="4" name="Picture 3"/>
          <p:cNvPicPr>
            <a:picLocks noChangeAspect="1"/>
          </p:cNvPicPr>
          <p:nvPr/>
        </p:nvPicPr>
        <p:blipFill>
          <a:blip r:embed="rId2"/>
          <a:stretch>
            <a:fillRect/>
          </a:stretch>
        </p:blipFill>
        <p:spPr>
          <a:xfrm>
            <a:off x="2301265" y="3267524"/>
            <a:ext cx="4787183" cy="3422836"/>
          </a:xfrm>
          <a:prstGeom prst="rect">
            <a:avLst/>
          </a:prstGeom>
        </p:spPr>
      </p:pic>
    </p:spTree>
    <p:extLst>
      <p:ext uri="{BB962C8B-B14F-4D97-AF65-F5344CB8AC3E}">
        <p14:creationId xmlns:p14="http://schemas.microsoft.com/office/powerpoint/2010/main" val="3462143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02270"/>
            <a:ext cx="7886700" cy="1325563"/>
          </a:xfrm>
        </p:spPr>
        <p:txBody>
          <a:bodyPr/>
          <a:lstStyle/>
          <a:p>
            <a:pPr algn="ctr"/>
            <a:r>
              <a:rPr lang="en-US" dirty="0" smtClean="0"/>
              <a:t>http://</a:t>
            </a:r>
            <a:r>
              <a:rPr lang="en-US" dirty="0" err="1" smtClean="0"/>
              <a:t>bit.ly</a:t>
            </a:r>
            <a:r>
              <a:rPr lang="en-US" dirty="0" smtClean="0"/>
              <a:t>/</a:t>
            </a:r>
            <a:r>
              <a:rPr lang="en-US" dirty="0" err="1" smtClean="0"/>
              <a:t>targetdata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16</a:t>
            </a:fld>
            <a:endParaRPr lang="en-US"/>
          </a:p>
        </p:txBody>
      </p:sp>
    </p:spTree>
    <p:extLst>
      <p:ext uri="{BB962C8B-B14F-4D97-AF65-F5344CB8AC3E}">
        <p14:creationId xmlns:p14="http://schemas.microsoft.com/office/powerpoint/2010/main" val="198079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Target Do?</a:t>
            </a:r>
            <a:endParaRPr lang="en-US" dirty="0"/>
          </a:p>
        </p:txBody>
      </p:sp>
      <p:sp>
        <p:nvSpPr>
          <p:cNvPr id="3" name="Content Placeholder 2"/>
          <p:cNvSpPr>
            <a:spLocks noGrp="1"/>
          </p:cNvSpPr>
          <p:nvPr>
            <p:ph idx="1"/>
          </p:nvPr>
        </p:nvSpPr>
        <p:spPr/>
        <p:txBody>
          <a:bodyPr/>
          <a:lstStyle/>
          <a:p>
            <a:r>
              <a:rPr lang="en-US" dirty="0"/>
              <a:t>Mining of data on shopping patterns</a:t>
            </a:r>
          </a:p>
          <a:p>
            <a:pPr lvl="1"/>
            <a:r>
              <a:rPr lang="en-US" dirty="0"/>
              <a:t>Specific products purchased</a:t>
            </a:r>
          </a:p>
          <a:p>
            <a:pPr lvl="1"/>
            <a:r>
              <a:rPr lang="en-US" dirty="0"/>
              <a:t>Combination of products purchased</a:t>
            </a:r>
          </a:p>
          <a:p>
            <a:pPr lvl="1"/>
            <a:r>
              <a:rPr lang="en-US" dirty="0"/>
              <a:t>Combined with demographic and other data</a:t>
            </a:r>
          </a:p>
          <a:p>
            <a:r>
              <a:rPr lang="en-US" dirty="0"/>
              <a:t>Psychology and neuroscience</a:t>
            </a:r>
          </a:p>
          <a:p>
            <a:pPr lvl="1"/>
            <a:r>
              <a:rPr lang="en-US" dirty="0"/>
              <a:t>Habits</a:t>
            </a:r>
            <a:r>
              <a:rPr lang="en-US" dirty="0" smtClean="0"/>
              <a:t>:</a:t>
            </a:r>
          </a:p>
          <a:p>
            <a:pPr lvl="2"/>
            <a:r>
              <a:rPr lang="en-US" dirty="0" smtClean="0"/>
              <a:t>Cue</a:t>
            </a:r>
            <a:r>
              <a:rPr lang="en-US" dirty="0"/>
              <a:t>-routine-</a:t>
            </a:r>
            <a:r>
              <a:rPr lang="en-US" dirty="0" smtClean="0"/>
              <a:t>reward</a:t>
            </a:r>
          </a:p>
          <a:p>
            <a:pPr lvl="2"/>
            <a:r>
              <a:rPr lang="en-US" dirty="0" smtClean="0"/>
              <a:t>When are habits open </a:t>
            </a:r>
            <a:r>
              <a:rPr lang="en-US" dirty="0"/>
              <a:t>to </a:t>
            </a:r>
            <a:r>
              <a:rPr lang="en-US" dirty="0" smtClean="0"/>
              <a:t>change?</a:t>
            </a:r>
            <a:endParaRPr lang="en-US" dirty="0"/>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17</a:t>
            </a:fld>
            <a:endParaRPr lang="en-US"/>
          </a:p>
        </p:txBody>
      </p:sp>
    </p:spTree>
    <p:extLst>
      <p:ext uri="{BB962C8B-B14F-4D97-AF65-F5344CB8AC3E}">
        <p14:creationId xmlns:p14="http://schemas.microsoft.com/office/powerpoint/2010/main" val="39378929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from Target</a:t>
            </a:r>
            <a:endParaRPr lang="en-US" dirty="0"/>
          </a:p>
        </p:txBody>
      </p:sp>
      <p:sp>
        <p:nvSpPr>
          <p:cNvPr id="3" name="Content Placeholder 2"/>
          <p:cNvSpPr>
            <a:spLocks noGrp="1"/>
          </p:cNvSpPr>
          <p:nvPr>
            <p:ph idx="1"/>
          </p:nvPr>
        </p:nvSpPr>
        <p:spPr/>
        <p:txBody>
          <a:bodyPr/>
          <a:lstStyle/>
          <a:p>
            <a:r>
              <a:rPr lang="en-US" dirty="0" smtClean="0"/>
              <a:t>Yes, Data Science is about mining data</a:t>
            </a:r>
          </a:p>
          <a:p>
            <a:r>
              <a:rPr lang="en-US" dirty="0" smtClean="0"/>
              <a:t>There are deeper theoretical issues involved in understanding what you find</a:t>
            </a:r>
          </a:p>
          <a:p>
            <a:r>
              <a:rPr lang="en-US" dirty="0" smtClean="0"/>
              <a:t>Left out of that long article are most of the critical steps that precede the analysis</a:t>
            </a:r>
          </a:p>
          <a:p>
            <a:r>
              <a:rPr lang="en-US" dirty="0" smtClean="0"/>
              <a:t>In short, Data Science &gt; data mining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18</a:t>
            </a:fld>
            <a:endParaRPr lang="en-US"/>
          </a:p>
        </p:txBody>
      </p:sp>
    </p:spTree>
    <p:extLst>
      <p:ext uri="{BB962C8B-B14F-4D97-AF65-F5344CB8AC3E}">
        <p14:creationId xmlns:p14="http://schemas.microsoft.com/office/powerpoint/2010/main" val="18118344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Data Science</a:t>
            </a:r>
            <a:endParaRPr lang="en-US" dirty="0"/>
          </a:p>
        </p:txBody>
      </p:sp>
      <p:sp>
        <p:nvSpPr>
          <p:cNvPr id="3" name="Content Placeholder 2"/>
          <p:cNvSpPr>
            <a:spLocks noGrp="1"/>
          </p:cNvSpPr>
          <p:nvPr>
            <p:ph idx="1"/>
          </p:nvPr>
        </p:nvSpPr>
        <p:spPr/>
        <p:txBody>
          <a:bodyPr>
            <a:normAutofit/>
          </a:bodyPr>
          <a:lstStyle/>
          <a:p>
            <a:r>
              <a:rPr lang="en-US" dirty="0" smtClean="0"/>
              <a:t>There are many, but most say data science is:</a:t>
            </a:r>
          </a:p>
          <a:p>
            <a:pPr lvl="1"/>
            <a:r>
              <a:rPr lang="en-US" dirty="0" smtClean="0"/>
              <a:t>Broad – broader than any one existing discipline</a:t>
            </a:r>
          </a:p>
          <a:p>
            <a:pPr lvl="1"/>
            <a:r>
              <a:rPr lang="en-US" dirty="0" smtClean="0"/>
              <a:t>Interdisciplinary:  Computer Science, Statistics, Information Science, databases, mathematics</a:t>
            </a:r>
          </a:p>
          <a:p>
            <a:pPr lvl="1"/>
            <a:r>
              <a:rPr lang="en-US" dirty="0" smtClean="0"/>
              <a:t>Applied focus on extracting knowledge from data to inform decision making.</a:t>
            </a:r>
          </a:p>
          <a:p>
            <a:pPr lvl="1"/>
            <a:r>
              <a:rPr lang="en-US" dirty="0" smtClean="0"/>
              <a:t>Focuses on the skills needed to collect, manage, store, distribute, analyze, visualize, and reuse data.</a:t>
            </a:r>
          </a:p>
          <a:p>
            <a:r>
              <a:rPr lang="en-US" dirty="0" smtClean="0"/>
              <a:t>There are many visual representations of Data Science</a:t>
            </a:r>
          </a:p>
        </p:txBody>
      </p:sp>
      <p:sp>
        <p:nvSpPr>
          <p:cNvPr id="4" name="Slide Number Placeholder 3"/>
          <p:cNvSpPr>
            <a:spLocks noGrp="1"/>
          </p:cNvSpPr>
          <p:nvPr>
            <p:ph type="sldNum" sz="quarter" idx="12"/>
          </p:nvPr>
        </p:nvSpPr>
        <p:spPr/>
        <p:txBody>
          <a:bodyPr/>
          <a:lstStyle/>
          <a:p>
            <a:fld id="{80432D47-2E79-FF4E-9F46-6976E96FE9AC}" type="slidenum">
              <a:rPr lang="en-US" smtClean="0"/>
              <a:t>19</a:t>
            </a:fld>
            <a:endParaRPr lang="en-US"/>
          </a:p>
        </p:txBody>
      </p:sp>
    </p:spTree>
    <p:extLst>
      <p:ext uri="{BB962C8B-B14F-4D97-AF65-F5344CB8AC3E}">
        <p14:creationId xmlns:p14="http://schemas.microsoft.com/office/powerpoint/2010/main" val="8797201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t>Hello </a:t>
            </a:r>
          </a:p>
          <a:p>
            <a:r>
              <a:rPr lang="en-US" dirty="0" smtClean="0"/>
              <a:t>Data Science: what is it? </a:t>
            </a:r>
          </a:p>
          <a:p>
            <a:r>
              <a:rPr lang="en-US" dirty="0" smtClean="0"/>
              <a:t>Course Overview</a:t>
            </a:r>
          </a:p>
          <a:p>
            <a:r>
              <a:rPr lang="en-US" dirty="0" smtClean="0"/>
              <a:t>Python: check-in on </a:t>
            </a:r>
            <a:r>
              <a:rPr lang="en-US" dirty="0" err="1" smtClean="0"/>
              <a:t>codeacademy</a:t>
            </a:r>
            <a:endParaRPr lang="en-US" dirty="0" smtClean="0"/>
          </a:p>
          <a:p>
            <a:r>
              <a:rPr lang="en-US" dirty="0" smtClean="0"/>
              <a:t>Data Ingestion</a:t>
            </a:r>
          </a:p>
          <a:p>
            <a:r>
              <a:rPr lang="en-US" dirty="0" err="1" smtClean="0"/>
              <a:t>Jupyter</a:t>
            </a:r>
            <a:r>
              <a:rPr lang="en-US" dirty="0" smtClean="0"/>
              <a:t> / </a:t>
            </a:r>
            <a:r>
              <a:rPr lang="en-US" dirty="0" err="1" smtClean="0"/>
              <a:t>ipython</a:t>
            </a:r>
            <a:endParaRPr lang="en-US" dirty="0" smtClean="0"/>
          </a:p>
          <a:p>
            <a:r>
              <a:rPr lang="en-US" dirty="0" err="1" smtClean="0"/>
              <a:t>Git</a:t>
            </a:r>
            <a:r>
              <a:rPr lang="en-US" dirty="0" smtClean="0"/>
              <a:t> / </a:t>
            </a:r>
            <a:r>
              <a:rPr lang="en-US" dirty="0" err="1" smtClean="0"/>
              <a:t>VirtualEnv</a:t>
            </a:r>
            <a:endParaRPr lang="en-US" dirty="0" smtClean="0"/>
          </a:p>
          <a:p>
            <a:r>
              <a:rPr lang="en-US" smtClean="0"/>
              <a:t>Check-in</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a:t>
            </a:fld>
            <a:endParaRPr lang="en-US"/>
          </a:p>
        </p:txBody>
      </p:sp>
    </p:spTree>
    <p:extLst>
      <p:ext uri="{BB962C8B-B14F-4D97-AF65-F5344CB8AC3E}">
        <p14:creationId xmlns:p14="http://schemas.microsoft.com/office/powerpoint/2010/main" val="158951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57342" y="1726667"/>
            <a:ext cx="5185193" cy="4949502"/>
          </a:xfrm>
          <a:prstGeom prst="rect">
            <a:avLst/>
          </a:prstGeom>
        </p:spPr>
      </p:pic>
      <p:sp>
        <p:nvSpPr>
          <p:cNvPr id="7" name="TextBox 6"/>
          <p:cNvSpPr txBox="1"/>
          <p:nvPr/>
        </p:nvSpPr>
        <p:spPr>
          <a:xfrm>
            <a:off x="382460" y="575466"/>
            <a:ext cx="8412129" cy="369332"/>
          </a:xfrm>
          <a:prstGeom prst="rect">
            <a:avLst/>
          </a:prstGeom>
          <a:noFill/>
        </p:spPr>
        <p:txBody>
          <a:bodyPr wrap="none" rtlCol="0">
            <a:spAutoFit/>
          </a:bodyPr>
          <a:lstStyle/>
          <a:p>
            <a:r>
              <a:rPr lang="en-US" dirty="0" smtClean="0"/>
              <a:t>Some definitions link computational, statistical, and substantive expertise.</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20</a:t>
            </a:fld>
            <a:endParaRPr lang="en-US"/>
          </a:p>
        </p:txBody>
      </p:sp>
    </p:spTree>
    <p:extLst>
      <p:ext uri="{BB962C8B-B14F-4D97-AF65-F5344CB8AC3E}">
        <p14:creationId xmlns:p14="http://schemas.microsoft.com/office/powerpoint/2010/main" val="32464616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04944" y="1183256"/>
            <a:ext cx="5694456" cy="5577044"/>
          </a:xfrm>
          <a:prstGeom prst="rect">
            <a:avLst/>
          </a:prstGeom>
        </p:spPr>
      </p:pic>
      <p:sp>
        <p:nvSpPr>
          <p:cNvPr id="5" name="TextBox 4"/>
          <p:cNvSpPr txBox="1"/>
          <p:nvPr/>
        </p:nvSpPr>
        <p:spPr>
          <a:xfrm>
            <a:off x="1704238" y="412511"/>
            <a:ext cx="6088927" cy="369332"/>
          </a:xfrm>
          <a:prstGeom prst="rect">
            <a:avLst/>
          </a:prstGeom>
          <a:noFill/>
        </p:spPr>
        <p:txBody>
          <a:bodyPr wrap="none" rtlCol="0">
            <a:spAutoFit/>
          </a:bodyPr>
          <a:lstStyle/>
          <a:p>
            <a:r>
              <a:rPr lang="en-US" dirty="0" smtClean="0"/>
              <a:t>Other </a:t>
            </a:r>
            <a:r>
              <a:rPr lang="en-US" dirty="0"/>
              <a:t>d</a:t>
            </a:r>
            <a:r>
              <a:rPr lang="en-US" dirty="0" smtClean="0"/>
              <a:t>efinitions focus more on technical skills alone.</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21</a:t>
            </a:fld>
            <a:endParaRPr lang="en-US"/>
          </a:p>
        </p:txBody>
      </p:sp>
    </p:spTree>
    <p:extLst>
      <p:ext uri="{BB962C8B-B14F-4D97-AF65-F5344CB8AC3E}">
        <p14:creationId xmlns:p14="http://schemas.microsoft.com/office/powerpoint/2010/main" val="698680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4648" y="1592032"/>
            <a:ext cx="6862076" cy="5146557"/>
          </a:xfrm>
          <a:prstGeom prst="rect">
            <a:avLst/>
          </a:prstGeom>
        </p:spPr>
      </p:pic>
      <p:sp>
        <p:nvSpPr>
          <p:cNvPr id="3" name="TextBox 2"/>
          <p:cNvSpPr txBox="1"/>
          <p:nvPr/>
        </p:nvSpPr>
        <p:spPr>
          <a:xfrm>
            <a:off x="738687" y="532044"/>
            <a:ext cx="7407872" cy="369332"/>
          </a:xfrm>
          <a:prstGeom prst="rect">
            <a:avLst/>
          </a:prstGeom>
          <a:noFill/>
        </p:spPr>
        <p:txBody>
          <a:bodyPr wrap="none" rtlCol="0">
            <a:spAutoFit/>
          </a:bodyPr>
          <a:lstStyle/>
          <a:p>
            <a:r>
              <a:rPr lang="en-US" dirty="0" smtClean="0"/>
              <a:t>Still other definitions are so broad as to include nearly everything.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22</a:t>
            </a:fld>
            <a:endParaRPr lang="en-US"/>
          </a:p>
        </p:txBody>
      </p:sp>
    </p:spTree>
    <p:extLst>
      <p:ext uri="{BB962C8B-B14F-4D97-AF65-F5344CB8AC3E}">
        <p14:creationId xmlns:p14="http://schemas.microsoft.com/office/powerpoint/2010/main" val="2319059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0803" y="1141330"/>
            <a:ext cx="8714664" cy="5545695"/>
          </a:xfrm>
          <a:prstGeom prst="rect">
            <a:avLst/>
          </a:prstGeom>
        </p:spPr>
      </p:pic>
      <p:sp>
        <p:nvSpPr>
          <p:cNvPr id="5" name="TextBox 4"/>
          <p:cNvSpPr txBox="1"/>
          <p:nvPr/>
        </p:nvSpPr>
        <p:spPr>
          <a:xfrm>
            <a:off x="792417" y="466789"/>
            <a:ext cx="7827609" cy="369332"/>
          </a:xfrm>
          <a:prstGeom prst="rect">
            <a:avLst/>
          </a:prstGeom>
          <a:noFill/>
        </p:spPr>
        <p:txBody>
          <a:bodyPr wrap="none" rtlCol="0">
            <a:spAutoFit/>
          </a:bodyPr>
          <a:lstStyle/>
          <a:p>
            <a:r>
              <a:rPr lang="en-US" dirty="0" smtClean="0"/>
              <a:t>There are many “Word Cloud” representations of Data Science as well.</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23</a:t>
            </a:fld>
            <a:endParaRPr lang="en-US"/>
          </a:p>
        </p:txBody>
      </p:sp>
    </p:spTree>
    <p:extLst>
      <p:ext uri="{BB962C8B-B14F-4D97-AF65-F5344CB8AC3E}">
        <p14:creationId xmlns:p14="http://schemas.microsoft.com/office/powerpoint/2010/main" val="3499283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68300"/>
            <a:ext cx="9144000" cy="6110549"/>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24</a:t>
            </a:fld>
            <a:endParaRPr lang="en-US"/>
          </a:p>
        </p:txBody>
      </p:sp>
    </p:spTree>
    <p:extLst>
      <p:ext uri="{BB962C8B-B14F-4D97-AF65-F5344CB8AC3E}">
        <p14:creationId xmlns:p14="http://schemas.microsoft.com/office/powerpoint/2010/main" val="18117244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68400"/>
            <a:ext cx="9144000" cy="4518062"/>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25</a:t>
            </a:fld>
            <a:endParaRPr lang="en-US"/>
          </a:p>
        </p:txBody>
      </p:sp>
    </p:spTree>
    <p:extLst>
      <p:ext uri="{BB962C8B-B14F-4D97-AF65-F5344CB8AC3E}">
        <p14:creationId xmlns:p14="http://schemas.microsoft.com/office/powerpoint/2010/main" val="755112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Lifecycle</a:t>
            </a:r>
            <a:endParaRPr lang="en-US" dirty="0"/>
          </a:p>
        </p:txBody>
      </p:sp>
      <p:sp>
        <p:nvSpPr>
          <p:cNvPr id="3" name="Content Placeholder 2"/>
          <p:cNvSpPr>
            <a:spLocks noGrp="1"/>
          </p:cNvSpPr>
          <p:nvPr>
            <p:ph idx="1"/>
          </p:nvPr>
        </p:nvSpPr>
        <p:spPr/>
        <p:txBody>
          <a:bodyPr>
            <a:normAutofit/>
          </a:bodyPr>
          <a:lstStyle/>
          <a:p>
            <a:r>
              <a:rPr lang="en-US" dirty="0" smtClean="0"/>
              <a:t>Data science considers data at every stage of what is called the data lifecycle.</a:t>
            </a:r>
          </a:p>
          <a:p>
            <a:r>
              <a:rPr lang="en-US" dirty="0" smtClean="0"/>
              <a:t>This lifecycle generally refers to everything from collecting data to analyzing it to sharing it so others can re-analyze it.</a:t>
            </a:r>
          </a:p>
          <a:p>
            <a:r>
              <a:rPr lang="en-US" dirty="0" smtClean="0"/>
              <a:t>New visions of this process in particular focus on integrating every action that creates, analyzes, or otherwise touches data.</a:t>
            </a:r>
          </a:p>
          <a:p>
            <a:r>
              <a:rPr lang="en-US" dirty="0" smtClean="0"/>
              <a:t>These same new visions treat the process as dynamic – archives are not just digital shoe boxes under the bed.</a:t>
            </a:r>
          </a:p>
          <a:p>
            <a:r>
              <a:rPr lang="en-US" dirty="0" smtClean="0"/>
              <a:t>There are many representations of the this lifecycle.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26</a:t>
            </a:fld>
            <a:endParaRPr lang="en-US"/>
          </a:p>
        </p:txBody>
      </p:sp>
    </p:spTree>
    <p:extLst>
      <p:ext uri="{BB962C8B-B14F-4D97-AF65-F5344CB8AC3E}">
        <p14:creationId xmlns:p14="http://schemas.microsoft.com/office/powerpoint/2010/main" val="1088004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4100" y="0"/>
            <a:ext cx="7019238" cy="6858000"/>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27</a:t>
            </a:fld>
            <a:endParaRPr lang="en-US"/>
          </a:p>
        </p:txBody>
      </p:sp>
    </p:spTree>
    <p:extLst>
      <p:ext uri="{BB962C8B-B14F-4D97-AF65-F5344CB8AC3E}">
        <p14:creationId xmlns:p14="http://schemas.microsoft.com/office/powerpoint/2010/main" val="2451783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30279" cy="6858000"/>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28</a:t>
            </a:fld>
            <a:endParaRPr lang="en-US"/>
          </a:p>
        </p:txBody>
      </p:sp>
    </p:spTree>
    <p:extLst>
      <p:ext uri="{BB962C8B-B14F-4D97-AF65-F5344CB8AC3E}">
        <p14:creationId xmlns:p14="http://schemas.microsoft.com/office/powerpoint/2010/main" val="1648005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90500"/>
            <a:ext cx="9144000" cy="6457950"/>
          </a:xfrm>
          <a:prstGeom prst="rect">
            <a:avLst/>
          </a:prstGeom>
        </p:spPr>
      </p:pic>
      <p:sp>
        <p:nvSpPr>
          <p:cNvPr id="3" name="Slide Number Placeholder 2"/>
          <p:cNvSpPr>
            <a:spLocks noGrp="1"/>
          </p:cNvSpPr>
          <p:nvPr>
            <p:ph type="sldNum" sz="quarter" idx="12"/>
          </p:nvPr>
        </p:nvSpPr>
        <p:spPr/>
        <p:txBody>
          <a:bodyPr/>
          <a:lstStyle/>
          <a:p>
            <a:fld id="{80432D47-2E79-FF4E-9F46-6976E96FE9AC}" type="slidenum">
              <a:rPr lang="en-US" smtClean="0"/>
              <a:t>29</a:t>
            </a:fld>
            <a:endParaRPr lang="en-US"/>
          </a:p>
        </p:txBody>
      </p:sp>
    </p:spTree>
    <p:extLst>
      <p:ext uri="{BB962C8B-B14F-4D97-AF65-F5344CB8AC3E}">
        <p14:creationId xmlns:p14="http://schemas.microsoft.com/office/powerpoint/2010/main" val="37531272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Science?</a:t>
            </a:r>
            <a:endParaRPr lang="en-US" dirty="0"/>
          </a:p>
        </p:txBody>
      </p:sp>
      <p:sp>
        <p:nvSpPr>
          <p:cNvPr id="3" name="Content Placeholder 2"/>
          <p:cNvSpPr>
            <a:spLocks noGrp="1"/>
          </p:cNvSpPr>
          <p:nvPr>
            <p:ph idx="1"/>
          </p:nvPr>
        </p:nvSpPr>
        <p:spPr/>
        <p:txBody>
          <a:bodyPr/>
          <a:lstStyle/>
          <a:p>
            <a:r>
              <a:rPr lang="en-US" dirty="0" smtClean="0"/>
              <a:t>What words come to mind when you think of Data </a:t>
            </a:r>
            <a:r>
              <a:rPr lang="en-US" dirty="0"/>
              <a:t>S</a:t>
            </a:r>
            <a:r>
              <a:rPr lang="en-US" dirty="0" smtClean="0"/>
              <a:t>cience?</a:t>
            </a:r>
          </a:p>
          <a:p>
            <a:r>
              <a:rPr lang="en-US" dirty="0" smtClean="0"/>
              <a:t>What experience do you have with Data Science?</a:t>
            </a:r>
          </a:p>
          <a:p>
            <a:r>
              <a:rPr lang="en-US" dirty="0" smtClean="0"/>
              <a:t>Why are you taking an Introduction to Data Science Class?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a:t>
            </a:fld>
            <a:endParaRPr lang="en-US"/>
          </a:p>
        </p:txBody>
      </p:sp>
    </p:spTree>
    <p:extLst>
      <p:ext uri="{BB962C8B-B14F-4D97-AF65-F5344CB8AC3E}">
        <p14:creationId xmlns:p14="http://schemas.microsoft.com/office/powerpoint/2010/main" val="3795613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a:t>
            </a:r>
            <a:endParaRPr lang="en-US" dirty="0"/>
          </a:p>
        </p:txBody>
      </p:sp>
      <p:sp>
        <p:nvSpPr>
          <p:cNvPr id="3" name="Content Placeholder 2"/>
          <p:cNvSpPr>
            <a:spLocks noGrp="1"/>
          </p:cNvSpPr>
          <p:nvPr>
            <p:ph idx="1"/>
          </p:nvPr>
        </p:nvSpPr>
        <p:spPr/>
        <p:txBody>
          <a:bodyPr/>
          <a:lstStyle/>
          <a:p>
            <a:r>
              <a:rPr lang="en-US" dirty="0" smtClean="0"/>
              <a:t>Most definitions of data science underplay or leave out discussions of:</a:t>
            </a:r>
          </a:p>
          <a:p>
            <a:pPr lvl="1"/>
            <a:r>
              <a:rPr lang="en-US" dirty="0" smtClean="0"/>
              <a:t>Substantive theory</a:t>
            </a:r>
          </a:p>
          <a:p>
            <a:pPr lvl="1"/>
            <a:r>
              <a:rPr lang="en-US" dirty="0" smtClean="0"/>
              <a:t>Metadata</a:t>
            </a:r>
          </a:p>
          <a:p>
            <a:pPr lvl="1"/>
            <a:r>
              <a:rPr lang="en-US" dirty="0" smtClean="0"/>
              <a:t>Privacy and Ethics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30</a:t>
            </a:fld>
            <a:endParaRPr lang="en-US"/>
          </a:p>
        </p:txBody>
      </p:sp>
    </p:spTree>
    <p:extLst>
      <p:ext uri="{BB962C8B-B14F-4D97-AF65-F5344CB8AC3E}">
        <p14:creationId xmlns:p14="http://schemas.microsoft.com/office/powerpoint/2010/main" val="658314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80432D47-2E79-FF4E-9F46-6976E96FE9AC}" type="slidenum">
              <a:rPr lang="en-US" smtClean="0"/>
              <a:t>31</a:t>
            </a:fld>
            <a:endParaRPr lang="en-US"/>
          </a:p>
        </p:txBody>
      </p:sp>
    </p:spTree>
    <p:extLst>
      <p:ext uri="{BB962C8B-B14F-4D97-AF65-F5344CB8AC3E}">
        <p14:creationId xmlns:p14="http://schemas.microsoft.com/office/powerpoint/2010/main" val="13399571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DGP?</a:t>
            </a:r>
            <a:endParaRPr lang="en-US" dirty="0"/>
          </a:p>
        </p:txBody>
      </p:sp>
      <p:sp>
        <p:nvSpPr>
          <p:cNvPr id="3" name="Content Placeholder 2"/>
          <p:cNvSpPr>
            <a:spLocks noGrp="1"/>
          </p:cNvSpPr>
          <p:nvPr>
            <p:ph idx="1"/>
          </p:nvPr>
        </p:nvSpPr>
        <p:spPr/>
        <p:txBody>
          <a:bodyPr>
            <a:normAutofit/>
          </a:bodyPr>
          <a:lstStyle/>
          <a:p>
            <a:r>
              <a:rPr lang="en-US" dirty="0" smtClean="0"/>
              <a:t>Good analysis starts with a question you want to answer.</a:t>
            </a:r>
          </a:p>
          <a:p>
            <a:pPr lvl="1"/>
            <a:r>
              <a:rPr lang="en-US" dirty="0" smtClean="0"/>
              <a:t>Blind data mining can only get you so far, and really, there is no such thing as completely blind mining</a:t>
            </a:r>
          </a:p>
          <a:p>
            <a:r>
              <a:rPr lang="en-US" dirty="0" smtClean="0"/>
              <a:t>Answering that question requires laying out expectations of what you will find and explanations for those expectations.</a:t>
            </a:r>
          </a:p>
          <a:p>
            <a:r>
              <a:rPr lang="en-US" dirty="0" smtClean="0"/>
              <a:t>Those expectations and explanations rest on assumptions</a:t>
            </a:r>
          </a:p>
          <a:p>
            <a:r>
              <a:rPr lang="en-US" dirty="0" smtClean="0"/>
              <a:t>If your data collection, data management, and data analysis are not compatible with those assumptions, you risk producing meaningless or misleading answers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32</a:t>
            </a:fld>
            <a:endParaRPr lang="en-US"/>
          </a:p>
        </p:txBody>
      </p:sp>
    </p:spTree>
    <p:extLst>
      <p:ext uri="{BB962C8B-B14F-4D97-AF65-F5344CB8AC3E}">
        <p14:creationId xmlns:p14="http://schemas.microsoft.com/office/powerpoint/2010/main" val="34665807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DGP (cont.)</a:t>
            </a:r>
            <a:endParaRPr lang="en-US" dirty="0"/>
          </a:p>
        </p:txBody>
      </p:sp>
      <p:sp>
        <p:nvSpPr>
          <p:cNvPr id="3" name="Content Placeholder 2"/>
          <p:cNvSpPr>
            <a:spLocks noGrp="1"/>
          </p:cNvSpPr>
          <p:nvPr>
            <p:ph idx="1"/>
          </p:nvPr>
        </p:nvSpPr>
        <p:spPr/>
        <p:txBody>
          <a:bodyPr>
            <a:normAutofit/>
          </a:bodyPr>
          <a:lstStyle/>
          <a:p>
            <a:r>
              <a:rPr lang="en-US" dirty="0" smtClean="0"/>
              <a:t>Think of the world you are interested in as governed by dynamic processes.</a:t>
            </a:r>
          </a:p>
          <a:p>
            <a:r>
              <a:rPr lang="en-US" dirty="0" smtClean="0"/>
              <a:t>Those processes produce observable bits of information about themselves – data</a:t>
            </a:r>
          </a:p>
          <a:p>
            <a:r>
              <a:rPr lang="en-US" dirty="0" smtClean="0"/>
              <a:t>We can use data analysis to:</a:t>
            </a:r>
          </a:p>
          <a:p>
            <a:pPr lvl="1"/>
            <a:r>
              <a:rPr lang="en-US" dirty="0" smtClean="0"/>
              <a:t>Discover patterns in data and fit models to that data</a:t>
            </a:r>
          </a:p>
          <a:p>
            <a:pPr lvl="1"/>
            <a:r>
              <a:rPr lang="en-US" dirty="0" smtClean="0"/>
              <a:t>Make predictions outside of our data</a:t>
            </a:r>
          </a:p>
          <a:p>
            <a:pPr lvl="1"/>
            <a:r>
              <a:rPr lang="en-US" dirty="0" smtClean="0"/>
              <a:t>Inform explanations of both those patterns and those predictions.</a:t>
            </a:r>
          </a:p>
          <a:p>
            <a:r>
              <a:rPr lang="en-US" dirty="0"/>
              <a:t>Real discovery is </a:t>
            </a:r>
            <a:r>
              <a:rPr lang="en-US" u="sng" dirty="0" smtClean="0"/>
              <a:t>NOT</a:t>
            </a:r>
            <a:r>
              <a:rPr lang="en-US" dirty="0" smtClean="0"/>
              <a:t> </a:t>
            </a:r>
            <a:r>
              <a:rPr lang="en-US" dirty="0"/>
              <a:t>about modeling patterns in observable data.  It is about understanding the processes that produced that data.</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33</a:t>
            </a:fld>
            <a:endParaRPr lang="en-US"/>
          </a:p>
        </p:txBody>
      </p:sp>
    </p:spTree>
    <p:extLst>
      <p:ext uri="{BB962C8B-B14F-4D97-AF65-F5344CB8AC3E}">
        <p14:creationId xmlns:p14="http://schemas.microsoft.com/office/powerpoint/2010/main" val="3763498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 and DGPs</a:t>
            </a:r>
            <a:endParaRPr lang="en-US" dirty="0"/>
          </a:p>
        </p:txBody>
      </p:sp>
      <p:sp>
        <p:nvSpPr>
          <p:cNvPr id="3" name="Content Placeholder 2"/>
          <p:cNvSpPr>
            <a:spLocks noGrp="1"/>
          </p:cNvSpPr>
          <p:nvPr>
            <p:ph idx="1"/>
          </p:nvPr>
        </p:nvSpPr>
        <p:spPr/>
        <p:txBody>
          <a:bodyPr/>
          <a:lstStyle/>
          <a:p>
            <a:r>
              <a:rPr lang="en-US" dirty="0" smtClean="0"/>
              <a:t>Theories provide explanations for the processes we care about.</a:t>
            </a:r>
          </a:p>
          <a:p>
            <a:r>
              <a:rPr lang="en-US" dirty="0" smtClean="0"/>
              <a:t>They answer the question, Why does something work the way it does.</a:t>
            </a:r>
          </a:p>
          <a:p>
            <a:r>
              <a:rPr lang="en-US" dirty="0" smtClean="0"/>
              <a:t>Theories make predictions about what we should see in data.</a:t>
            </a:r>
          </a:p>
          <a:p>
            <a:r>
              <a:rPr lang="en-US" dirty="0" smtClean="0"/>
              <a:t>We use data to test the predictions, but we never completely test a theory.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34</a:t>
            </a:fld>
            <a:endParaRPr lang="en-US"/>
          </a:p>
        </p:txBody>
      </p:sp>
    </p:spTree>
    <p:extLst>
      <p:ext uri="{BB962C8B-B14F-4D97-AF65-F5344CB8AC3E}">
        <p14:creationId xmlns:p14="http://schemas.microsoft.com/office/powerpoint/2010/main" val="1061574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theory?</a:t>
            </a:r>
            <a:endParaRPr lang="en-US" dirty="0"/>
          </a:p>
        </p:txBody>
      </p:sp>
      <p:sp>
        <p:nvSpPr>
          <p:cNvPr id="3" name="Content Placeholder 2"/>
          <p:cNvSpPr>
            <a:spLocks noGrp="1"/>
          </p:cNvSpPr>
          <p:nvPr>
            <p:ph idx="1"/>
          </p:nvPr>
        </p:nvSpPr>
        <p:spPr/>
        <p:txBody>
          <a:bodyPr/>
          <a:lstStyle/>
          <a:p>
            <a:r>
              <a:rPr lang="en-US" dirty="0" smtClean="0"/>
              <a:t>Can’t we just find “truth” in the data if we have enough of it?  Especially if we have all of it?</a:t>
            </a:r>
          </a:p>
          <a:p>
            <a:r>
              <a:rPr lang="en-US" dirty="0" smtClean="0"/>
              <a:t>More data does not mean more representative data.</a:t>
            </a:r>
          </a:p>
          <a:p>
            <a:r>
              <a:rPr lang="en-US" dirty="0" smtClean="0"/>
              <a:t>Every method of analysis make some assumptions, so we are better off if we make them explicit.</a:t>
            </a:r>
          </a:p>
          <a:p>
            <a:r>
              <a:rPr lang="en-US" dirty="0" smtClean="0"/>
              <a:t>Patterns without understanding are a best uninformative and at worst deeply misleading.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35</a:t>
            </a:fld>
            <a:endParaRPr lang="en-US"/>
          </a:p>
        </p:txBody>
      </p:sp>
    </p:spTree>
    <p:extLst>
      <p:ext uri="{BB962C8B-B14F-4D97-AF65-F5344CB8AC3E}">
        <p14:creationId xmlns:p14="http://schemas.microsoft.com/office/powerpoint/2010/main" val="3547236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260222"/>
            <a:ext cx="7315200" cy="4470400"/>
          </a:xfrm>
          <a:prstGeom prst="rect">
            <a:avLst/>
          </a:prstGeom>
        </p:spPr>
      </p:pic>
      <p:sp>
        <p:nvSpPr>
          <p:cNvPr id="5" name="TextBox 4"/>
          <p:cNvSpPr txBox="1"/>
          <p:nvPr/>
        </p:nvSpPr>
        <p:spPr>
          <a:xfrm>
            <a:off x="1248328" y="5384358"/>
            <a:ext cx="7333821" cy="646331"/>
          </a:xfrm>
          <a:prstGeom prst="rect">
            <a:avLst/>
          </a:prstGeom>
          <a:noFill/>
        </p:spPr>
        <p:txBody>
          <a:bodyPr wrap="none" rtlCol="0">
            <a:spAutoFit/>
          </a:bodyPr>
          <a:lstStyle/>
          <a:p>
            <a:r>
              <a:rPr lang="en-US" dirty="0" smtClean="0"/>
              <a:t>Robert Mathews Aston, 2000. “Storks Deliver Babies (P=0.008).”</a:t>
            </a:r>
          </a:p>
          <a:p>
            <a:r>
              <a:rPr lang="en-US" i="1" dirty="0" smtClean="0"/>
              <a:t>Teaching Statistics</a:t>
            </a:r>
            <a:r>
              <a:rPr lang="en-US" dirty="0" smtClean="0"/>
              <a:t>. Volume 22, Number 2, Summer 2000</a:t>
            </a: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36</a:t>
            </a:fld>
            <a:endParaRPr lang="en-US"/>
          </a:p>
        </p:txBody>
      </p:sp>
    </p:spTree>
    <p:extLst>
      <p:ext uri="{BB962C8B-B14F-4D97-AF65-F5344CB8AC3E}">
        <p14:creationId xmlns:p14="http://schemas.microsoft.com/office/powerpoint/2010/main" val="40746317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Behaviors Require New Theories</a:t>
            </a:r>
            <a:endParaRPr lang="en-US" dirty="0"/>
          </a:p>
        </p:txBody>
      </p:sp>
      <p:sp>
        <p:nvSpPr>
          <p:cNvPr id="3" name="Content Placeholder 2"/>
          <p:cNvSpPr>
            <a:spLocks noGrp="1"/>
          </p:cNvSpPr>
          <p:nvPr>
            <p:ph idx="1"/>
          </p:nvPr>
        </p:nvSpPr>
        <p:spPr/>
        <p:txBody>
          <a:bodyPr>
            <a:normAutofit/>
          </a:bodyPr>
          <a:lstStyle/>
          <a:p>
            <a:r>
              <a:rPr lang="en-US" dirty="0" smtClean="0"/>
              <a:t>The Target example illustrated how existing theories about habit formation informed their data mining efforts.</a:t>
            </a:r>
          </a:p>
          <a:p>
            <a:r>
              <a:rPr lang="en-US" dirty="0" smtClean="0"/>
              <a:t>However, who new behaviors exist that are creating a lot of the data that data scientists want to analyze:</a:t>
            </a:r>
          </a:p>
          <a:p>
            <a:pPr lvl="1"/>
            <a:r>
              <a:rPr lang="en-US" dirty="0" smtClean="0"/>
              <a:t>Online shopping</a:t>
            </a:r>
          </a:p>
          <a:p>
            <a:pPr lvl="1"/>
            <a:r>
              <a:rPr lang="en-US" dirty="0" smtClean="0"/>
              <a:t>Cell phone usage</a:t>
            </a:r>
          </a:p>
          <a:p>
            <a:pPr lvl="1"/>
            <a:r>
              <a:rPr lang="en-US" dirty="0" smtClean="0"/>
              <a:t>Crowd sourced recommendation systems</a:t>
            </a:r>
          </a:p>
          <a:p>
            <a:pPr lvl="1"/>
            <a:r>
              <a:rPr lang="en-US" dirty="0" smtClean="0"/>
              <a:t>Facebook, Google searching,</a:t>
            </a:r>
            <a:r>
              <a:rPr lang="en-US" dirty="0"/>
              <a:t> </a:t>
            </a:r>
            <a:r>
              <a:rPr lang="en-US" dirty="0" smtClean="0"/>
              <a:t>etc.</a:t>
            </a:r>
          </a:p>
          <a:p>
            <a:pPr lvl="1"/>
            <a:r>
              <a:rPr lang="en-US" dirty="0" smtClean="0"/>
              <a:t>Online mobilization of social protests</a:t>
            </a:r>
          </a:p>
          <a:p>
            <a:r>
              <a:rPr lang="en-US" dirty="0" smtClean="0"/>
              <a:t>We need new theories for these new behaviors.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37</a:t>
            </a:fld>
            <a:endParaRPr lang="en-US"/>
          </a:p>
        </p:txBody>
      </p:sp>
    </p:spTree>
    <p:extLst>
      <p:ext uri="{BB962C8B-B14F-4D97-AF65-F5344CB8AC3E}">
        <p14:creationId xmlns:p14="http://schemas.microsoft.com/office/powerpoint/2010/main" val="14827963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Metadata is data about data.  It is frequently ignored or misunderstood.</a:t>
            </a:r>
          </a:p>
          <a:p>
            <a:r>
              <a:rPr lang="en-US" dirty="0" smtClean="0"/>
              <a:t>Metadata is required to give data meaning.</a:t>
            </a:r>
          </a:p>
          <a:p>
            <a:r>
              <a:rPr lang="en-US" dirty="0" smtClean="0"/>
              <a:t>It includes:</a:t>
            </a:r>
          </a:p>
          <a:p>
            <a:pPr lvl="1"/>
            <a:r>
              <a:rPr lang="en-US" dirty="0" smtClean="0"/>
              <a:t>Variable names and labels, value labels, information on who collected the data, when, by what methods, in what locations, for what purpose, and by who.</a:t>
            </a:r>
          </a:p>
          <a:p>
            <a:r>
              <a:rPr lang="en-US" dirty="0" smtClean="0"/>
              <a:t>Metadata is essential to use data effectively, to reuse data, to share data, and to integrate 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38</a:t>
            </a:fld>
            <a:endParaRPr lang="en-US"/>
          </a:p>
        </p:txBody>
      </p:sp>
    </p:spTree>
    <p:extLst>
      <p:ext uri="{BB962C8B-B14F-4D97-AF65-F5344CB8AC3E}">
        <p14:creationId xmlns:p14="http://schemas.microsoft.com/office/powerpoint/2010/main" val="20056890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and Ethics</a:t>
            </a:r>
            <a:endParaRPr lang="en-US" dirty="0"/>
          </a:p>
        </p:txBody>
      </p:sp>
      <p:sp>
        <p:nvSpPr>
          <p:cNvPr id="3" name="Content Placeholder 2"/>
          <p:cNvSpPr>
            <a:spLocks noGrp="1"/>
          </p:cNvSpPr>
          <p:nvPr>
            <p:ph idx="1"/>
          </p:nvPr>
        </p:nvSpPr>
        <p:spPr/>
        <p:txBody>
          <a:bodyPr>
            <a:normAutofit/>
          </a:bodyPr>
          <a:lstStyle/>
          <a:p>
            <a:r>
              <a:rPr lang="en-US" dirty="0" smtClean="0"/>
              <a:t>Data, the elements of data science, and even so-called “Big Data” are not new.</a:t>
            </a:r>
          </a:p>
          <a:p>
            <a:r>
              <a:rPr lang="en-US" dirty="0" smtClean="0"/>
              <a:t>One thing that is new is the greater variety of data and, most importantly, the amount of data available about humans.</a:t>
            </a:r>
          </a:p>
          <a:p>
            <a:r>
              <a:rPr lang="en-US" dirty="0" smtClean="0"/>
              <a:t>Discussion and good policy regarding privacy, security, and the ethical use of data about people lags behind the methods of collecting, sharing, archiving, and analyzing data.</a:t>
            </a:r>
          </a:p>
          <a:p>
            <a:pPr lvl="1"/>
            <a:r>
              <a:rPr lang="en-US" dirty="0" smtClean="0"/>
              <a:t>We will return to these issues later in the course.</a:t>
            </a:r>
          </a:p>
        </p:txBody>
      </p:sp>
      <p:sp>
        <p:nvSpPr>
          <p:cNvPr id="4" name="Slide Number Placeholder 3"/>
          <p:cNvSpPr>
            <a:spLocks noGrp="1"/>
          </p:cNvSpPr>
          <p:nvPr>
            <p:ph type="sldNum" sz="quarter" idx="12"/>
          </p:nvPr>
        </p:nvSpPr>
        <p:spPr/>
        <p:txBody>
          <a:bodyPr/>
          <a:lstStyle/>
          <a:p>
            <a:fld id="{80432D47-2E79-FF4E-9F46-6976E96FE9AC}" type="slidenum">
              <a:rPr lang="en-US" smtClean="0"/>
              <a:t>39</a:t>
            </a:fld>
            <a:endParaRPr lang="en-US"/>
          </a:p>
        </p:txBody>
      </p:sp>
    </p:spTree>
    <p:extLst>
      <p:ext uri="{BB962C8B-B14F-4D97-AF65-F5344CB8AC3E}">
        <p14:creationId xmlns:p14="http://schemas.microsoft.com/office/powerpoint/2010/main" val="3810507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393" y="2537321"/>
            <a:ext cx="8229601" cy="857384"/>
          </a:xfrm>
        </p:spPr>
        <p:txBody>
          <a:bodyPr>
            <a:noAutofit/>
          </a:bodyPr>
          <a:lstStyle/>
          <a:p>
            <a:pPr algn="ctr"/>
            <a:r>
              <a:rPr lang="en-US" sz="5401" b="1" dirty="0">
                <a:latin typeface="Libian SC Regular"/>
                <a:cs typeface="Libian SC Regular"/>
              </a:rPr>
              <a:t>“Data”</a:t>
            </a:r>
          </a:p>
        </p:txBody>
      </p:sp>
    </p:spTree>
    <p:extLst>
      <p:ext uri="{BB962C8B-B14F-4D97-AF65-F5344CB8AC3E}">
        <p14:creationId xmlns:p14="http://schemas.microsoft.com/office/powerpoint/2010/main" val="148147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5000" y="1692522"/>
            <a:ext cx="7874000" cy="4914900"/>
          </a:xfrm>
          <a:prstGeom prst="rect">
            <a:avLst/>
          </a:prstGeom>
        </p:spPr>
      </p:pic>
      <p:sp>
        <p:nvSpPr>
          <p:cNvPr id="5" name="TextBox 4"/>
          <p:cNvSpPr txBox="1"/>
          <p:nvPr/>
        </p:nvSpPr>
        <p:spPr>
          <a:xfrm>
            <a:off x="277357" y="510211"/>
            <a:ext cx="8705277" cy="523220"/>
          </a:xfrm>
          <a:prstGeom prst="rect">
            <a:avLst/>
          </a:prstGeom>
          <a:noFill/>
        </p:spPr>
        <p:txBody>
          <a:bodyPr wrap="none" rtlCol="0">
            <a:spAutoFit/>
          </a:bodyPr>
          <a:lstStyle/>
          <a:p>
            <a:r>
              <a:rPr lang="en-US" sz="2800" dirty="0" smtClean="0"/>
              <a:t>The Free Market, Unfair Competition, Big Brother?</a:t>
            </a:r>
            <a:endParaRPr lang="en-US" sz="2800" dirty="0"/>
          </a:p>
        </p:txBody>
      </p:sp>
      <p:sp>
        <p:nvSpPr>
          <p:cNvPr id="2" name="Slide Number Placeholder 1"/>
          <p:cNvSpPr>
            <a:spLocks noGrp="1"/>
          </p:cNvSpPr>
          <p:nvPr>
            <p:ph type="sldNum" sz="quarter" idx="12"/>
          </p:nvPr>
        </p:nvSpPr>
        <p:spPr/>
        <p:txBody>
          <a:bodyPr/>
          <a:lstStyle/>
          <a:p>
            <a:fld id="{80432D47-2E79-FF4E-9F46-6976E96FE9AC}" type="slidenum">
              <a:rPr lang="en-US" smtClean="0"/>
              <a:t>40</a:t>
            </a:fld>
            <a:endParaRPr lang="en-US"/>
          </a:p>
        </p:txBody>
      </p:sp>
    </p:spTree>
    <p:extLst>
      <p:ext uri="{BB962C8B-B14F-4D97-AF65-F5344CB8AC3E}">
        <p14:creationId xmlns:p14="http://schemas.microsoft.com/office/powerpoint/2010/main" val="9448091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normAutofit/>
          </a:bodyPr>
          <a:lstStyle/>
          <a:p>
            <a:r>
              <a:rPr lang="en-US" dirty="0" smtClean="0"/>
              <a:t>The launch of the Data Science conversation has been sparked primarily by the so-called “Big Data” revolution.</a:t>
            </a:r>
          </a:p>
          <a:p>
            <a:r>
              <a:rPr lang="en-US" dirty="0" smtClean="0"/>
              <a:t>As mentioned, we have always had data that taxed our technical and computational capacities.</a:t>
            </a:r>
          </a:p>
          <a:p>
            <a:r>
              <a:rPr lang="en-US" dirty="0" smtClean="0"/>
              <a:t>“Big Data” makes front-page news, however, because of the explosion of data about people.</a:t>
            </a:r>
          </a:p>
          <a:p>
            <a:r>
              <a:rPr lang="en-US" dirty="0" smtClean="0"/>
              <a:t>Contemporary definitions of Big Data focus on:</a:t>
            </a:r>
          </a:p>
          <a:p>
            <a:pPr lvl="1"/>
            <a:r>
              <a:rPr lang="en-US" dirty="0" smtClean="0"/>
              <a:t>Volume (the amount of data)</a:t>
            </a:r>
          </a:p>
          <a:p>
            <a:pPr lvl="1"/>
            <a:r>
              <a:rPr lang="en-US" dirty="0" smtClean="0"/>
              <a:t>Velocity (the speed of data in and out)</a:t>
            </a:r>
          </a:p>
          <a:p>
            <a:pPr lvl="1"/>
            <a:r>
              <a:rPr lang="en-US" dirty="0" smtClean="0"/>
              <a:t>Variety (the diverse types of data)</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41</a:t>
            </a:fld>
            <a:endParaRPr lang="en-US"/>
          </a:p>
        </p:txBody>
      </p:sp>
    </p:spTree>
    <p:extLst>
      <p:ext uri="{BB962C8B-B14F-4D97-AF65-F5344CB8AC3E}">
        <p14:creationId xmlns:p14="http://schemas.microsoft.com/office/powerpoint/2010/main" val="1648317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900"/>
            <a:ext cx="9144000" cy="6668627"/>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42</a:t>
            </a:fld>
            <a:endParaRPr lang="en-US"/>
          </a:p>
        </p:txBody>
      </p:sp>
    </p:spTree>
    <p:extLst>
      <p:ext uri="{BB962C8B-B14F-4D97-AF65-F5344CB8AC3E}">
        <p14:creationId xmlns:p14="http://schemas.microsoft.com/office/powerpoint/2010/main" val="24321258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normAutofit/>
          </a:bodyPr>
          <a:lstStyle/>
          <a:p>
            <a:r>
              <a:rPr lang="en-US" dirty="0" smtClean="0"/>
              <a:t>Despite their linkage in many contemporary discussions, Big Data ≠ Data Science.</a:t>
            </a:r>
          </a:p>
          <a:p>
            <a:pPr lvl="1"/>
            <a:r>
              <a:rPr lang="en-US" dirty="0" smtClean="0"/>
              <a:t>Data science principles apply to all data – big and small.</a:t>
            </a:r>
          </a:p>
          <a:p>
            <a:pPr lvl="1"/>
            <a:r>
              <a:rPr lang="en-US" dirty="0" smtClean="0"/>
              <a:t>There is also the so-called “Long Tail” of data.</a:t>
            </a:r>
          </a:p>
        </p:txBody>
      </p:sp>
      <p:sp>
        <p:nvSpPr>
          <p:cNvPr id="4" name="Slide Number Placeholder 3"/>
          <p:cNvSpPr>
            <a:spLocks noGrp="1"/>
          </p:cNvSpPr>
          <p:nvPr>
            <p:ph type="sldNum" sz="quarter" idx="12"/>
          </p:nvPr>
        </p:nvSpPr>
        <p:spPr/>
        <p:txBody>
          <a:bodyPr/>
          <a:lstStyle/>
          <a:p>
            <a:fld id="{80432D47-2E79-FF4E-9F46-6976E96FE9AC}" type="slidenum">
              <a:rPr lang="en-US" smtClean="0"/>
              <a:t>43</a:t>
            </a:fld>
            <a:endParaRPr lang="en-US"/>
          </a:p>
        </p:txBody>
      </p:sp>
    </p:spTree>
    <p:extLst>
      <p:ext uri="{BB962C8B-B14F-4D97-AF65-F5344CB8AC3E}">
        <p14:creationId xmlns:p14="http://schemas.microsoft.com/office/powerpoint/2010/main" val="15739145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Long Tail</a:t>
            </a:r>
            <a:endParaRPr lang="en-US" dirty="0"/>
          </a:p>
        </p:txBody>
      </p:sp>
      <p:sp>
        <p:nvSpPr>
          <p:cNvPr id="3" name="Slide Number Placeholder 2"/>
          <p:cNvSpPr>
            <a:spLocks noGrp="1"/>
          </p:cNvSpPr>
          <p:nvPr>
            <p:ph type="sldNum" sz="quarter" idx="12"/>
          </p:nvPr>
        </p:nvSpPr>
        <p:spPr/>
        <p:txBody>
          <a:bodyPr/>
          <a:lstStyle/>
          <a:p>
            <a:fld id="{80432D47-2E79-FF4E-9F46-6976E96FE9AC}" type="slidenum">
              <a:rPr lang="en-US" smtClean="0"/>
              <a:t>44</a:t>
            </a:fld>
            <a:endParaRPr lang="en-US"/>
          </a:p>
        </p:txBody>
      </p:sp>
      <p:pic>
        <p:nvPicPr>
          <p:cNvPr id="4" name="Picture 3"/>
          <p:cNvPicPr>
            <a:picLocks noChangeAspect="1"/>
          </p:cNvPicPr>
          <p:nvPr/>
        </p:nvPicPr>
        <p:blipFill>
          <a:blip r:embed="rId2"/>
          <a:stretch>
            <a:fillRect/>
          </a:stretch>
        </p:blipFill>
        <p:spPr>
          <a:xfrm>
            <a:off x="0" y="1918340"/>
            <a:ext cx="9144000" cy="4807670"/>
          </a:xfrm>
          <a:prstGeom prst="rect">
            <a:avLst/>
          </a:prstGeom>
        </p:spPr>
      </p:pic>
      <p:sp>
        <p:nvSpPr>
          <p:cNvPr id="5" name="TextBox 4"/>
          <p:cNvSpPr txBox="1"/>
          <p:nvPr/>
        </p:nvSpPr>
        <p:spPr>
          <a:xfrm>
            <a:off x="267385" y="2539897"/>
            <a:ext cx="1129862" cy="369332"/>
          </a:xfrm>
          <a:prstGeom prst="rect">
            <a:avLst/>
          </a:prstGeom>
          <a:noFill/>
        </p:spPr>
        <p:txBody>
          <a:bodyPr wrap="none" rtlCol="0">
            <a:spAutoFit/>
          </a:bodyPr>
          <a:lstStyle/>
          <a:p>
            <a:r>
              <a:rPr lang="en-US" dirty="0" smtClean="0"/>
              <a:t>Big Data</a:t>
            </a:r>
            <a:endParaRPr lang="en-US" dirty="0"/>
          </a:p>
        </p:txBody>
      </p:sp>
      <p:sp>
        <p:nvSpPr>
          <p:cNvPr id="6" name="TextBox 5"/>
          <p:cNvSpPr txBox="1"/>
          <p:nvPr/>
        </p:nvSpPr>
        <p:spPr>
          <a:xfrm>
            <a:off x="5336553" y="5870727"/>
            <a:ext cx="1307833" cy="369332"/>
          </a:xfrm>
          <a:prstGeom prst="rect">
            <a:avLst/>
          </a:prstGeom>
          <a:noFill/>
        </p:spPr>
        <p:txBody>
          <a:bodyPr wrap="none" rtlCol="0">
            <a:spAutoFit/>
          </a:bodyPr>
          <a:lstStyle/>
          <a:p>
            <a:r>
              <a:rPr lang="en-US" dirty="0" smtClean="0"/>
              <a:t>Most Data</a:t>
            </a:r>
            <a:endParaRPr lang="en-US" dirty="0"/>
          </a:p>
        </p:txBody>
      </p:sp>
    </p:spTree>
    <p:extLst>
      <p:ext uri="{BB962C8B-B14F-4D97-AF65-F5344CB8AC3E}">
        <p14:creationId xmlns:p14="http://schemas.microsoft.com/office/powerpoint/2010/main" val="3038473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 of Big Data</a:t>
            </a:r>
            <a:endParaRPr lang="en-US" dirty="0"/>
          </a:p>
        </p:txBody>
      </p:sp>
      <p:sp>
        <p:nvSpPr>
          <p:cNvPr id="4" name="Content Placeholder 3"/>
          <p:cNvSpPr>
            <a:spLocks noGrp="1"/>
          </p:cNvSpPr>
          <p:nvPr>
            <p:ph idx="1"/>
          </p:nvPr>
        </p:nvSpPr>
        <p:spPr/>
        <p:txBody>
          <a:bodyPr/>
          <a:lstStyle/>
          <a:p>
            <a:r>
              <a:rPr lang="en-US" dirty="0"/>
              <a:t>Big Data does present some unique challenges.</a:t>
            </a:r>
          </a:p>
          <a:p>
            <a:pPr lvl="1"/>
            <a:r>
              <a:rPr lang="en-US" dirty="0"/>
              <a:t>Searching for average patterns may be better served by sampling</a:t>
            </a:r>
          </a:p>
          <a:p>
            <a:pPr lvl="1"/>
            <a:r>
              <a:rPr lang="en-US" dirty="0"/>
              <a:t>Searching rare events might require big data</a:t>
            </a:r>
          </a:p>
          <a:p>
            <a:pPr lvl="2"/>
            <a:r>
              <a:rPr lang="en-US" dirty="0"/>
              <a:t>Big haystacks (may) contain more needles.</a:t>
            </a:r>
          </a:p>
          <a:p>
            <a:r>
              <a:rPr lang="en-US" dirty="0" smtClean="0"/>
              <a:t>The Long Tail data presents a challenge for integration across data sets.</a:t>
            </a:r>
          </a:p>
          <a:p>
            <a:pPr lvl="1"/>
            <a:r>
              <a:rPr lang="en-US" dirty="0" smtClean="0"/>
              <a:t>The </a:t>
            </a:r>
            <a:r>
              <a:rPr lang="en-US" dirty="0" err="1" smtClean="0"/>
              <a:t>DataBridge</a:t>
            </a:r>
            <a:r>
              <a:rPr lang="en-US" dirty="0" smtClean="0"/>
              <a:t> Project</a:t>
            </a:r>
          </a:p>
          <a:p>
            <a:pPr lvl="1"/>
            <a:r>
              <a:rPr lang="en-US" dirty="0">
                <a:hlinkClick r:id="rId2"/>
              </a:rPr>
              <a:t>http://databridge.web.unc.edu</a:t>
            </a:r>
            <a:r>
              <a:rPr lang="en-US" dirty="0" smtClean="0">
                <a:hlinkClick r:id="rId2"/>
              </a:rPr>
              <a:t>/</a:t>
            </a:r>
            <a:endParaRPr lang="en-US" dirty="0" smtClean="0"/>
          </a:p>
          <a:p>
            <a:pPr marL="349250" lvl="1" indent="0">
              <a:buNone/>
            </a:pPr>
            <a:endParaRPr lang="en-US" dirty="0"/>
          </a:p>
        </p:txBody>
      </p:sp>
      <p:sp>
        <p:nvSpPr>
          <p:cNvPr id="2" name="Slide Number Placeholder 1"/>
          <p:cNvSpPr>
            <a:spLocks noGrp="1"/>
          </p:cNvSpPr>
          <p:nvPr>
            <p:ph type="sldNum" sz="quarter" idx="12"/>
          </p:nvPr>
        </p:nvSpPr>
        <p:spPr/>
        <p:txBody>
          <a:bodyPr/>
          <a:lstStyle/>
          <a:p>
            <a:fld id="{80432D47-2E79-FF4E-9F46-6976E96FE9AC}" type="slidenum">
              <a:rPr lang="en-US" smtClean="0"/>
              <a:t>45</a:t>
            </a:fld>
            <a:endParaRPr lang="en-US"/>
          </a:p>
        </p:txBody>
      </p:sp>
    </p:spTree>
    <p:extLst>
      <p:ext uri="{BB962C8B-B14F-4D97-AF65-F5344CB8AC3E}">
        <p14:creationId xmlns:p14="http://schemas.microsoft.com/office/powerpoint/2010/main" val="15799438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Big = Good?</a:t>
            </a:r>
            <a:endParaRPr lang="en-US" dirty="0"/>
          </a:p>
        </p:txBody>
      </p:sp>
      <p:sp>
        <p:nvSpPr>
          <p:cNvPr id="3" name="Content Placeholder 2"/>
          <p:cNvSpPr>
            <a:spLocks noGrp="1"/>
          </p:cNvSpPr>
          <p:nvPr>
            <p:ph idx="1"/>
          </p:nvPr>
        </p:nvSpPr>
        <p:spPr/>
        <p:txBody>
          <a:bodyPr/>
          <a:lstStyle/>
          <a:p>
            <a:r>
              <a:rPr lang="en-US" dirty="0"/>
              <a:t>Lost in most discussions of Big Data is whether it is representative data or not.</a:t>
            </a:r>
          </a:p>
          <a:p>
            <a:pPr lvl="1"/>
            <a:r>
              <a:rPr lang="en-US" dirty="0" smtClean="0"/>
              <a:t>We can mine Twitter, but who tweets?</a:t>
            </a:r>
          </a:p>
          <a:p>
            <a:pPr lvl="1"/>
            <a:r>
              <a:rPr lang="en-US" dirty="0" smtClean="0"/>
              <a:t>We can mine health records, who whose records do we have?</a:t>
            </a:r>
          </a:p>
          <a:p>
            <a:pPr lvl="1"/>
            <a:r>
              <a:rPr lang="en-US" dirty="0" smtClean="0"/>
              <a:t>We can track online purchasing, but what about off-line market behavior?</a:t>
            </a:r>
          </a:p>
          <a:p>
            <a:r>
              <a:rPr lang="en-US" dirty="0" smtClean="0"/>
              <a:t>Survey research has spent decades worrying about representativeness, weighting, etc., but I do not see it discussed nearly as much in data science.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46</a:t>
            </a:fld>
            <a:endParaRPr lang="en-US"/>
          </a:p>
        </p:txBody>
      </p:sp>
    </p:spTree>
    <p:extLst>
      <p:ext uri="{BB962C8B-B14F-4D97-AF65-F5344CB8AC3E}">
        <p14:creationId xmlns:p14="http://schemas.microsoft.com/office/powerpoint/2010/main" val="514947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Methods, and Big Data</a:t>
            </a:r>
            <a:endParaRPr lang="en-US" dirty="0"/>
          </a:p>
        </p:txBody>
      </p:sp>
      <p:sp>
        <p:nvSpPr>
          <p:cNvPr id="3" name="Content Placeholder 2"/>
          <p:cNvSpPr>
            <a:spLocks noGrp="1"/>
          </p:cNvSpPr>
          <p:nvPr>
            <p:ph idx="1"/>
          </p:nvPr>
        </p:nvSpPr>
        <p:spPr/>
        <p:txBody>
          <a:bodyPr/>
          <a:lstStyle/>
          <a:p>
            <a:r>
              <a:rPr lang="en-US" dirty="0" smtClean="0"/>
              <a:t>The greatest need for theory and the greatest challenges for computationally intensive methods arise:</a:t>
            </a:r>
          </a:p>
          <a:p>
            <a:pPr lvl="1"/>
            <a:r>
              <a:rPr lang="en-US" dirty="0" smtClean="0"/>
              <a:t>When data is too small – there is not enough information in the data by itself.</a:t>
            </a:r>
          </a:p>
          <a:p>
            <a:pPr lvl="1"/>
            <a:r>
              <a:rPr lang="en-US" dirty="0" smtClean="0"/>
              <a:t>When data is too big – the computational costs become too high</a:t>
            </a:r>
          </a:p>
          <a:p>
            <a:pPr lvl="1"/>
            <a:r>
              <a:rPr lang="en-US" dirty="0" smtClean="0"/>
              <a:t>There is a “just right” that allows for complex models and computationally demanding methods to be used so that theoretical assumptions can be relaxed.</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47</a:t>
            </a:fld>
            <a:endParaRPr lang="en-US"/>
          </a:p>
        </p:txBody>
      </p:sp>
    </p:spTree>
    <p:extLst>
      <p:ext uri="{BB962C8B-B14F-4D97-AF65-F5344CB8AC3E}">
        <p14:creationId xmlns:p14="http://schemas.microsoft.com/office/powerpoint/2010/main" val="30595204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and Elections</a:t>
            </a:r>
            <a:endParaRPr lang="en-US" dirty="0"/>
          </a:p>
        </p:txBody>
      </p:sp>
      <p:sp>
        <p:nvSpPr>
          <p:cNvPr id="3" name="Content Placeholder 2"/>
          <p:cNvSpPr>
            <a:spLocks noGrp="1"/>
          </p:cNvSpPr>
          <p:nvPr>
            <p:ph idx="1"/>
          </p:nvPr>
        </p:nvSpPr>
        <p:spPr/>
        <p:txBody>
          <a:bodyPr>
            <a:normAutofit/>
          </a:bodyPr>
          <a:lstStyle/>
          <a:p>
            <a:r>
              <a:rPr lang="en-US" dirty="0" smtClean="0"/>
              <a:t>The Obama campaigns in 2008 and 2012 are credited for their successful use of social media and data mining.</a:t>
            </a:r>
          </a:p>
          <a:p>
            <a:r>
              <a:rPr lang="en-US" dirty="0" smtClean="0"/>
              <a:t>Micro-targeting in 2012</a:t>
            </a:r>
          </a:p>
          <a:p>
            <a:pPr lvl="3"/>
            <a:r>
              <a:rPr lang="en-US" dirty="0">
                <a:hlinkClick r:id="rId2"/>
              </a:rPr>
              <a:t>http://www.theatlantic.com/politics/archive/2012/04/the-creepiness-factor-how-obama-and-romney-are-getting-to-know-you/255499</a:t>
            </a:r>
            <a:r>
              <a:rPr lang="en-US" dirty="0" smtClean="0">
                <a:hlinkClick r:id="rId2"/>
              </a:rPr>
              <a:t>/</a:t>
            </a:r>
            <a:endParaRPr lang="en-US" dirty="0" smtClean="0"/>
          </a:p>
          <a:p>
            <a:pPr marL="968375" lvl="3" indent="0">
              <a:buNone/>
            </a:pPr>
            <a:endParaRPr lang="en-US" dirty="0" smtClean="0"/>
          </a:p>
          <a:p>
            <a:pPr lvl="3"/>
            <a:r>
              <a:rPr lang="en-US" dirty="0">
                <a:hlinkClick r:id="rId3"/>
              </a:rPr>
              <a:t>http://www.mediabizbloggers.com/group-m/How-Data-and-Micro-Targeting-Won-the-2012-Election-for-Obama---Antony-Young-Mindshare-North-</a:t>
            </a:r>
            <a:r>
              <a:rPr lang="en-US" dirty="0" smtClean="0">
                <a:hlinkClick r:id="rId3"/>
              </a:rPr>
              <a:t>America.html</a:t>
            </a:r>
            <a:endParaRPr lang="en-US" dirty="0" smtClean="0"/>
          </a:p>
          <a:p>
            <a:pPr lvl="1"/>
            <a:r>
              <a:rPr lang="en-US" dirty="0" smtClean="0"/>
              <a:t>Micro-profiles built from multiple sources accessed by aps, real-time updating data based on door-to-door visits, focused media buys, e-mails and Facebook messages highly targeted.</a:t>
            </a:r>
          </a:p>
          <a:p>
            <a:pPr lvl="1"/>
            <a:r>
              <a:rPr lang="en-US" dirty="0" smtClean="0"/>
              <a:t>1 million people installed the Obama Facebook app that gave access to info on “friends”.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48</a:t>
            </a:fld>
            <a:endParaRPr lang="en-US"/>
          </a:p>
        </p:txBody>
      </p:sp>
    </p:spTree>
    <p:extLst>
      <p:ext uri="{BB962C8B-B14F-4D97-AF65-F5344CB8AC3E}">
        <p14:creationId xmlns:p14="http://schemas.microsoft.com/office/powerpoint/2010/main" val="16441979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684640"/>
            <a:ext cx="9144000" cy="6173360"/>
          </a:xfrm>
          <a:prstGeom prst="rect">
            <a:avLst/>
          </a:prstGeom>
        </p:spPr>
      </p:pic>
      <p:sp>
        <p:nvSpPr>
          <p:cNvPr id="6" name="TextBox 5"/>
          <p:cNvSpPr txBox="1"/>
          <p:nvPr/>
        </p:nvSpPr>
        <p:spPr>
          <a:xfrm>
            <a:off x="183106" y="38309"/>
            <a:ext cx="7927470" cy="830997"/>
          </a:xfrm>
          <a:prstGeom prst="rect">
            <a:avLst/>
          </a:prstGeom>
          <a:noFill/>
        </p:spPr>
        <p:txBody>
          <a:bodyPr wrap="none" rtlCol="0">
            <a:spAutoFit/>
          </a:bodyPr>
          <a:lstStyle/>
          <a:p>
            <a:r>
              <a:rPr lang="en-US" sz="1600" dirty="0" smtClean="0">
                <a:hlinkClick r:id="rId3"/>
              </a:rPr>
              <a:t>http://www.theatlantic.com/politics/archive/2012/04/</a:t>
            </a:r>
          </a:p>
          <a:p>
            <a:r>
              <a:rPr lang="en-US" sz="1600" dirty="0" smtClean="0">
                <a:hlinkClick r:id="rId3"/>
              </a:rPr>
              <a:t>the-creepiness-factor-how-obama-and-romney-are-getting-to-know-you/255499/</a:t>
            </a:r>
            <a:endParaRPr lang="en-US" sz="1600" dirty="0" smtClean="0"/>
          </a:p>
          <a:p>
            <a:endParaRPr lang="en-US" sz="1600" dirty="0"/>
          </a:p>
        </p:txBody>
      </p:sp>
      <p:sp>
        <p:nvSpPr>
          <p:cNvPr id="2" name="Slide Number Placeholder 1"/>
          <p:cNvSpPr>
            <a:spLocks noGrp="1"/>
          </p:cNvSpPr>
          <p:nvPr>
            <p:ph type="sldNum" sz="quarter" idx="12"/>
          </p:nvPr>
        </p:nvSpPr>
        <p:spPr/>
        <p:txBody>
          <a:bodyPr/>
          <a:lstStyle/>
          <a:p>
            <a:fld id="{80432D47-2E79-FF4E-9F46-6976E96FE9AC}" type="slidenum">
              <a:rPr lang="en-US" smtClean="0"/>
              <a:t>49</a:t>
            </a:fld>
            <a:endParaRPr lang="en-US"/>
          </a:p>
        </p:txBody>
      </p:sp>
    </p:spTree>
    <p:extLst>
      <p:ext uri="{BB962C8B-B14F-4D97-AF65-F5344CB8AC3E}">
        <p14:creationId xmlns:p14="http://schemas.microsoft.com/office/powerpoint/2010/main" val="23796221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1055" y="2899501"/>
            <a:ext cx="2618182" cy="2920821"/>
          </a:xfrm>
          <a:prstGeom prst="rect">
            <a:avLst/>
          </a:prstGeom>
        </p:spPr>
      </p:pic>
    </p:spTree>
    <p:extLst>
      <p:ext uri="{BB962C8B-B14F-4D97-AF65-F5344CB8AC3E}">
        <p14:creationId xmlns:p14="http://schemas.microsoft.com/office/powerpoint/2010/main" val="127667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Big Data and Politics: Something Old, Something New . . .</a:t>
            </a:r>
            <a:endParaRPr lang="en-US" sz="3600" dirty="0"/>
          </a:p>
        </p:txBody>
      </p:sp>
      <p:sp>
        <p:nvSpPr>
          <p:cNvPr id="3" name="Content Placeholder 2"/>
          <p:cNvSpPr>
            <a:spLocks noGrp="1"/>
          </p:cNvSpPr>
          <p:nvPr>
            <p:ph idx="1"/>
          </p:nvPr>
        </p:nvSpPr>
        <p:spPr/>
        <p:txBody>
          <a:bodyPr/>
          <a:lstStyle/>
          <a:p>
            <a:r>
              <a:rPr lang="en-US" dirty="0" smtClean="0"/>
              <a:t>The massive data collection and micro-targeting regarding voters that defined 2012 is both:</a:t>
            </a:r>
          </a:p>
          <a:p>
            <a:pPr lvl="1"/>
            <a:r>
              <a:rPr lang="en-US" dirty="0" smtClean="0"/>
              <a:t>New – that amount and diversity of data mobilized for near real time updating and analysis was unprecedented.</a:t>
            </a:r>
          </a:p>
          <a:p>
            <a:pPr lvl="1"/>
            <a:r>
              <a:rPr lang="en-US" dirty="0" smtClean="0"/>
              <a:t>Old – it is a reversion to retail, door-to-door, personalized politics.</a:t>
            </a:r>
          </a:p>
          <a:p>
            <a:pPr lvl="1"/>
            <a:r>
              <a:rPr lang="en-US" dirty="0" smtClean="0"/>
              <a:t>“All Politics is Local” – Tip O’Neill.</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50</a:t>
            </a:fld>
            <a:endParaRPr lang="en-US"/>
          </a:p>
        </p:txBody>
      </p:sp>
    </p:spTree>
    <p:extLst>
      <p:ext uri="{BB962C8B-B14F-4D97-AF65-F5344CB8AC3E}">
        <p14:creationId xmlns:p14="http://schemas.microsoft.com/office/powerpoint/2010/main" val="798561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Conclusions</a:t>
            </a:r>
            <a:endParaRPr lang="en-US" dirty="0"/>
          </a:p>
        </p:txBody>
      </p:sp>
      <p:sp>
        <p:nvSpPr>
          <p:cNvPr id="3" name="Content Placeholder 2"/>
          <p:cNvSpPr>
            <a:spLocks noGrp="1"/>
          </p:cNvSpPr>
          <p:nvPr>
            <p:ph idx="1"/>
          </p:nvPr>
        </p:nvSpPr>
        <p:spPr>
          <a:xfrm>
            <a:off x="549275" y="1600201"/>
            <a:ext cx="8042276" cy="4649282"/>
          </a:xfrm>
        </p:spPr>
        <p:txBody>
          <a:bodyPr>
            <a:normAutofit/>
          </a:bodyPr>
          <a:lstStyle/>
          <a:p>
            <a:r>
              <a:rPr lang="en-US" dirty="0" smtClean="0"/>
              <a:t>Data Science is an evolving field</a:t>
            </a:r>
          </a:p>
          <a:p>
            <a:pPr lvl="1"/>
            <a:r>
              <a:rPr lang="en-US" dirty="0" smtClean="0"/>
              <a:t>Exciting, confusing, immature</a:t>
            </a:r>
          </a:p>
          <a:p>
            <a:r>
              <a:rPr lang="en-US" dirty="0" smtClean="0"/>
              <a:t>Data science will be critical in an information economy and to national security, but it is also changing our social behavior, the arts,</a:t>
            </a:r>
            <a:r>
              <a:rPr lang="en-US" dirty="0"/>
              <a:t> </a:t>
            </a:r>
            <a:r>
              <a:rPr lang="en-US" dirty="0" smtClean="0"/>
              <a:t>and everything else.</a:t>
            </a:r>
          </a:p>
          <a:p>
            <a:r>
              <a:rPr lang="en-US" dirty="0" smtClean="0"/>
              <a:t>There are many claims made about data science and “Big Data,” and some of them are probably true.</a:t>
            </a:r>
          </a:p>
          <a:p>
            <a:r>
              <a:rPr lang="en-US" dirty="0" smtClean="0"/>
              <a:t>Focused on applied interaction between computer science, information science, and statistics.</a:t>
            </a:r>
          </a:p>
          <a:p>
            <a:pPr lvl="1"/>
            <a:r>
              <a:rPr lang="en-US" dirty="0" smtClean="0"/>
              <a:t>This is good, but . . .</a:t>
            </a:r>
          </a:p>
          <a:p>
            <a:r>
              <a:rPr lang="en-US" dirty="0" smtClean="0"/>
              <a:t>It needs to figure out how to include substantive expertise and theories.</a:t>
            </a:r>
          </a:p>
          <a:p>
            <a:r>
              <a:rPr lang="en-US" dirty="0" smtClean="0"/>
              <a:t>It needs greater attention to privacy and ethics.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51</a:t>
            </a:fld>
            <a:endParaRPr lang="en-US"/>
          </a:p>
        </p:txBody>
      </p:sp>
    </p:spTree>
    <p:extLst>
      <p:ext uri="{BB962C8B-B14F-4D97-AF65-F5344CB8AC3E}">
        <p14:creationId xmlns:p14="http://schemas.microsoft.com/office/powerpoint/2010/main" val="27092777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3" name="Content Placeholder 2"/>
          <p:cNvSpPr>
            <a:spLocks noGrp="1"/>
          </p:cNvSpPr>
          <p:nvPr>
            <p:ph idx="1"/>
          </p:nvPr>
        </p:nvSpPr>
        <p:spPr/>
        <p:txBody>
          <a:bodyPr/>
          <a:lstStyle/>
          <a:p>
            <a:r>
              <a:rPr lang="en-US" dirty="0" smtClean="0"/>
              <a:t>Data exist all around us</a:t>
            </a:r>
          </a:p>
          <a:p>
            <a:pPr lvl="1"/>
            <a:r>
              <a:rPr lang="en-US" dirty="0" smtClean="0"/>
              <a:t>Government statistics</a:t>
            </a:r>
          </a:p>
          <a:p>
            <a:pPr lvl="1"/>
            <a:r>
              <a:rPr lang="en-US" dirty="0" smtClean="0"/>
              <a:t>Prices on products</a:t>
            </a:r>
          </a:p>
          <a:p>
            <a:pPr lvl="1"/>
            <a:r>
              <a:rPr lang="en-US" dirty="0" smtClean="0"/>
              <a:t>Surveys (polls, the Census, Business surveys, etc.)</a:t>
            </a:r>
          </a:p>
          <a:p>
            <a:pPr lvl="1"/>
            <a:r>
              <a:rPr lang="en-US" dirty="0" smtClean="0"/>
              <a:t>Weather reports</a:t>
            </a:r>
          </a:p>
          <a:p>
            <a:pPr lvl="1"/>
            <a:r>
              <a:rPr lang="en-US" dirty="0" smtClean="0"/>
              <a:t>Stock prices</a:t>
            </a:r>
          </a:p>
          <a:p>
            <a:r>
              <a:rPr lang="en-US" dirty="0" smtClean="0"/>
              <a:t>Potential data is ubiquitous</a:t>
            </a:r>
          </a:p>
          <a:p>
            <a:pPr lvl="1"/>
            <a:r>
              <a:rPr lang="en-US" dirty="0" smtClean="0"/>
              <a:t>Every action, attitude, behavior, opinion, physical attribute, etc. that you could imagine being measured.</a:t>
            </a:r>
          </a:p>
        </p:txBody>
      </p:sp>
      <p:sp>
        <p:nvSpPr>
          <p:cNvPr id="4" name="Slide Number Placeholder 3"/>
          <p:cNvSpPr>
            <a:spLocks noGrp="1"/>
          </p:cNvSpPr>
          <p:nvPr>
            <p:ph type="sldNum" sz="quarter" idx="12"/>
          </p:nvPr>
        </p:nvSpPr>
        <p:spPr/>
        <p:txBody>
          <a:bodyPr/>
          <a:lstStyle/>
          <a:p>
            <a:fld id="{80432D47-2E79-FF4E-9F46-6976E96FE9AC}" type="slidenum">
              <a:rPr lang="en-US" smtClean="0"/>
              <a:t>52</a:t>
            </a:fld>
            <a:endParaRPr lang="en-US"/>
          </a:p>
        </p:txBody>
      </p:sp>
    </p:spTree>
    <p:extLst>
      <p:ext uri="{BB962C8B-B14F-4D97-AF65-F5344CB8AC3E}">
        <p14:creationId xmlns:p14="http://schemas.microsoft.com/office/powerpoint/2010/main" val="32307147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Roots of Data Science</a:t>
            </a:r>
            <a:endParaRPr lang="en-US" dirty="0"/>
          </a:p>
        </p:txBody>
      </p:sp>
      <p:sp>
        <p:nvSpPr>
          <p:cNvPr id="3" name="Content Placeholder 2"/>
          <p:cNvSpPr>
            <a:spLocks noGrp="1"/>
          </p:cNvSpPr>
          <p:nvPr>
            <p:ph idx="1"/>
          </p:nvPr>
        </p:nvSpPr>
        <p:spPr/>
        <p:txBody>
          <a:bodyPr>
            <a:normAutofit/>
          </a:bodyPr>
          <a:lstStyle/>
          <a:p>
            <a:r>
              <a:rPr lang="en-US" dirty="0" smtClean="0"/>
              <a:t>Simple observation and recording those observations dates back to the most ancient civilizations</a:t>
            </a:r>
          </a:p>
          <a:p>
            <a:pPr lvl="1"/>
            <a:r>
              <a:rPr lang="en-US" dirty="0" smtClean="0"/>
              <a:t>The Greeks were the first western civilization to adopt observation and measurement </a:t>
            </a:r>
          </a:p>
          <a:p>
            <a:pPr lvl="2"/>
            <a:r>
              <a:rPr lang="en-US" dirty="0" smtClean="0"/>
              <a:t>Some call Aristotle the first empirical scientist</a:t>
            </a:r>
          </a:p>
          <a:p>
            <a:pPr lvl="1"/>
            <a:r>
              <a:rPr lang="en-US" dirty="0" smtClean="0"/>
              <a:t>Muslim scholars between the 10</a:t>
            </a:r>
            <a:r>
              <a:rPr lang="en-US" baseline="30000" dirty="0" smtClean="0"/>
              <a:t>th</a:t>
            </a:r>
            <a:r>
              <a:rPr lang="en-US" dirty="0" smtClean="0"/>
              <a:t> and 14</a:t>
            </a:r>
            <a:r>
              <a:rPr lang="en-US" baseline="30000" dirty="0" smtClean="0"/>
              <a:t>th</a:t>
            </a:r>
            <a:r>
              <a:rPr lang="en-US" dirty="0" smtClean="0"/>
              <a:t> centuries developed experimentation (</a:t>
            </a:r>
            <a:r>
              <a:rPr lang="en-US" dirty="0" err="1" smtClean="0"/>
              <a:t>Haytham</a:t>
            </a:r>
            <a:r>
              <a:rPr lang="en-US" dirty="0" smtClean="0"/>
              <a:t>)</a:t>
            </a:r>
          </a:p>
          <a:p>
            <a:pPr lvl="1"/>
            <a:r>
              <a:rPr lang="en-US" dirty="0" smtClean="0"/>
              <a:t>Roger Bacon (1214-1284) promoted inductive reasoning (inference)</a:t>
            </a:r>
          </a:p>
          <a:p>
            <a:pPr lvl="1"/>
            <a:r>
              <a:rPr lang="en-US" dirty="0" smtClean="0"/>
              <a:t>Descartes (1596-1650) shifted focus to deductive reasoning.</a:t>
            </a:r>
          </a:p>
          <a:p>
            <a:endParaRPr lang="en-US" dirty="0" smtClean="0"/>
          </a:p>
        </p:txBody>
      </p:sp>
      <p:sp>
        <p:nvSpPr>
          <p:cNvPr id="4" name="Slide Number Placeholder 3"/>
          <p:cNvSpPr>
            <a:spLocks noGrp="1"/>
          </p:cNvSpPr>
          <p:nvPr>
            <p:ph type="sldNum" sz="quarter" idx="12"/>
          </p:nvPr>
        </p:nvSpPr>
        <p:spPr/>
        <p:txBody>
          <a:bodyPr/>
          <a:lstStyle/>
          <a:p>
            <a:fld id="{80432D47-2E79-FF4E-9F46-6976E96FE9AC}" type="slidenum">
              <a:rPr lang="en-US" smtClean="0"/>
              <a:t>53</a:t>
            </a:fld>
            <a:endParaRPr lang="en-US"/>
          </a:p>
        </p:txBody>
      </p:sp>
    </p:spTree>
    <p:extLst>
      <p:ext uri="{BB962C8B-B14F-4D97-AF65-F5344CB8AC3E}">
        <p14:creationId xmlns:p14="http://schemas.microsoft.com/office/powerpoint/2010/main" val="38713814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of Data Collection</a:t>
            </a:r>
            <a:endParaRPr lang="en-US" dirty="0"/>
          </a:p>
        </p:txBody>
      </p:sp>
      <p:sp>
        <p:nvSpPr>
          <p:cNvPr id="3" name="Content Placeholder 2"/>
          <p:cNvSpPr>
            <a:spLocks noGrp="1"/>
          </p:cNvSpPr>
          <p:nvPr>
            <p:ph idx="1"/>
          </p:nvPr>
        </p:nvSpPr>
        <p:spPr/>
        <p:txBody>
          <a:bodyPr>
            <a:normAutofit/>
          </a:bodyPr>
          <a:lstStyle/>
          <a:p>
            <a:r>
              <a:rPr lang="en-US" dirty="0" smtClean="0"/>
              <a:t>Traditional Methods:</a:t>
            </a:r>
          </a:p>
          <a:p>
            <a:pPr lvl="1"/>
            <a:r>
              <a:rPr lang="en-US" dirty="0" smtClean="0"/>
              <a:t>Observe and record</a:t>
            </a:r>
          </a:p>
          <a:p>
            <a:pPr lvl="1"/>
            <a:r>
              <a:rPr lang="en-US" dirty="0" smtClean="0"/>
              <a:t>Interview, Survey</a:t>
            </a:r>
          </a:p>
          <a:p>
            <a:pPr lvl="1"/>
            <a:r>
              <a:rPr lang="en-US" dirty="0" smtClean="0"/>
              <a:t>Experiment</a:t>
            </a:r>
          </a:p>
          <a:p>
            <a:r>
              <a:rPr lang="en-US" dirty="0" smtClean="0"/>
              <a:t>Newer methods employ these techniques, but also include:</a:t>
            </a:r>
          </a:p>
          <a:p>
            <a:pPr lvl="1"/>
            <a:r>
              <a:rPr lang="en-US" dirty="0" smtClean="0"/>
              <a:t>Remote observation (e.g. sensors, satellites)</a:t>
            </a:r>
          </a:p>
          <a:p>
            <a:pPr lvl="1"/>
            <a:r>
              <a:rPr lang="en-US" dirty="0" smtClean="0"/>
              <a:t>Computer assisted interviewing</a:t>
            </a:r>
          </a:p>
          <a:p>
            <a:pPr lvl="1"/>
            <a:r>
              <a:rPr lang="en-US" dirty="0" smtClean="0"/>
              <a:t>Biological and physiological measurement</a:t>
            </a:r>
          </a:p>
          <a:p>
            <a:pPr lvl="1"/>
            <a:r>
              <a:rPr lang="en-US" dirty="0" smtClean="0"/>
              <a:t>Web scraping, digital path tracing</a:t>
            </a:r>
          </a:p>
          <a:p>
            <a:pPr lvl="1"/>
            <a:r>
              <a:rPr lang="en-US" dirty="0" smtClean="0"/>
              <a:t>Crowd sourcing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54</a:t>
            </a:fld>
            <a:endParaRPr lang="en-US"/>
          </a:p>
        </p:txBody>
      </p:sp>
    </p:spTree>
    <p:extLst>
      <p:ext uri="{BB962C8B-B14F-4D97-AF65-F5344CB8AC3E}">
        <p14:creationId xmlns:p14="http://schemas.microsoft.com/office/powerpoint/2010/main" val="1482652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is the Key</a:t>
            </a:r>
            <a:endParaRPr lang="en-US" dirty="0"/>
          </a:p>
        </p:txBody>
      </p:sp>
      <p:sp>
        <p:nvSpPr>
          <p:cNvPr id="3" name="Content Placeholder 2"/>
          <p:cNvSpPr>
            <a:spLocks noGrp="1"/>
          </p:cNvSpPr>
          <p:nvPr>
            <p:ph idx="1"/>
          </p:nvPr>
        </p:nvSpPr>
        <p:spPr/>
        <p:txBody>
          <a:bodyPr/>
          <a:lstStyle/>
          <a:p>
            <a:r>
              <a:rPr lang="en-US" dirty="0" smtClean="0"/>
              <a:t>Regardless of how you collect data, you must consider measurement.</a:t>
            </a:r>
          </a:p>
          <a:p>
            <a:r>
              <a:rPr lang="en-US" dirty="0" smtClean="0"/>
              <a:t>Measurement links an observable indicator, scale, or other metric to a concept of interest.</a:t>
            </a:r>
          </a:p>
          <a:p>
            <a:r>
              <a:rPr lang="en-US" dirty="0" smtClean="0"/>
              <a:t>There is always some slippage in measurement</a:t>
            </a:r>
          </a:p>
          <a:p>
            <a:r>
              <a:rPr lang="en-US" dirty="0" smtClean="0"/>
              <a:t>Basic types and concerns:</a:t>
            </a:r>
          </a:p>
          <a:p>
            <a:pPr lvl="1"/>
            <a:r>
              <a:rPr lang="en-US" dirty="0" smtClean="0"/>
              <a:t>Nominal, Ordinal, Interval, Ratio</a:t>
            </a:r>
          </a:p>
          <a:p>
            <a:pPr lvl="1"/>
            <a:r>
              <a:rPr lang="en-US" dirty="0" smtClean="0"/>
              <a:t>Dimensions, error, validity, reliability.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55</a:t>
            </a:fld>
            <a:endParaRPr lang="en-US"/>
          </a:p>
        </p:txBody>
      </p:sp>
    </p:spTree>
    <p:extLst>
      <p:ext uri="{BB962C8B-B14F-4D97-AF65-F5344CB8AC3E}">
        <p14:creationId xmlns:p14="http://schemas.microsoft.com/office/powerpoint/2010/main" val="20428013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Validity and Reliability</a:t>
            </a:r>
            <a:endParaRPr lang="en-US" dirty="0"/>
          </a:p>
        </p:txBody>
      </p:sp>
      <p:sp>
        <p:nvSpPr>
          <p:cNvPr id="3" name="Content Placeholder 2"/>
          <p:cNvSpPr>
            <a:spLocks noGrp="1"/>
          </p:cNvSpPr>
          <p:nvPr>
            <p:ph idx="1"/>
          </p:nvPr>
        </p:nvSpPr>
        <p:spPr/>
        <p:txBody>
          <a:bodyPr>
            <a:normAutofit/>
          </a:bodyPr>
          <a:lstStyle/>
          <a:p>
            <a:r>
              <a:rPr lang="en-US" dirty="0" smtClean="0"/>
              <a:t>Validity refers to how well the measure captures the concept.</a:t>
            </a:r>
          </a:p>
          <a:p>
            <a:pPr lvl="1"/>
            <a:r>
              <a:rPr lang="en-US" dirty="0" smtClean="0"/>
              <a:t>Construct Validity</a:t>
            </a:r>
          </a:p>
          <a:p>
            <a:pPr lvl="2"/>
            <a:r>
              <a:rPr lang="en-US" dirty="0" smtClean="0"/>
              <a:t>How well does the scale measure the construct it was intended to measure. (Correlations can be potential measures)</a:t>
            </a:r>
          </a:p>
          <a:p>
            <a:pPr lvl="1"/>
            <a:r>
              <a:rPr lang="en-US" dirty="0" smtClean="0"/>
              <a:t>Content Validity: </a:t>
            </a:r>
          </a:p>
          <a:p>
            <a:pPr lvl="2"/>
            <a:r>
              <a:rPr lang="en-US" dirty="0" smtClean="0"/>
              <a:t>Does the measure include everything it should and nothing that it should not?  This is subjective (no statistical test here)</a:t>
            </a:r>
          </a:p>
          <a:p>
            <a:pPr lvl="1"/>
            <a:r>
              <a:rPr lang="en-US" dirty="0" smtClean="0"/>
              <a:t>Criterion Validity</a:t>
            </a:r>
          </a:p>
          <a:p>
            <a:pPr lvl="2"/>
            <a:r>
              <a:rPr lang="en-US" dirty="0" smtClean="0"/>
              <a:t>How well does the measure compare to other measures and/or predictors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56</a:t>
            </a:fld>
            <a:endParaRPr lang="en-US"/>
          </a:p>
        </p:txBody>
      </p:sp>
    </p:spTree>
    <p:extLst>
      <p:ext uri="{BB962C8B-B14F-4D97-AF65-F5344CB8AC3E}">
        <p14:creationId xmlns:p14="http://schemas.microsoft.com/office/powerpoint/2010/main" val="20277131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Reliability</a:t>
            </a:r>
            <a:endParaRPr lang="en-US" dirty="0"/>
          </a:p>
        </p:txBody>
      </p:sp>
      <p:sp>
        <p:nvSpPr>
          <p:cNvPr id="3" name="Content Placeholder 2"/>
          <p:cNvSpPr>
            <a:spLocks noGrp="1"/>
          </p:cNvSpPr>
          <p:nvPr>
            <p:ph idx="1"/>
          </p:nvPr>
        </p:nvSpPr>
        <p:spPr/>
        <p:txBody>
          <a:bodyPr/>
          <a:lstStyle/>
          <a:p>
            <a:r>
              <a:rPr lang="en-US" dirty="0" smtClean="0"/>
              <a:t>Reliability revers to whether a measure is consistent and stable.</a:t>
            </a:r>
          </a:p>
          <a:p>
            <a:pPr lvl="1"/>
            <a:r>
              <a:rPr lang="en-US" dirty="0" smtClean="0"/>
              <a:t>Can the measure be confirmed by further measurement or observations?</a:t>
            </a:r>
          </a:p>
          <a:p>
            <a:pPr lvl="1"/>
            <a:r>
              <a:rPr lang="en-US" dirty="0" smtClean="0"/>
              <a:t>If you measure the same thing with the same measurement tool, would you get the same score?</a:t>
            </a:r>
          </a:p>
        </p:txBody>
      </p:sp>
      <p:sp>
        <p:nvSpPr>
          <p:cNvPr id="4" name="Slide Number Placeholder 3"/>
          <p:cNvSpPr>
            <a:spLocks noGrp="1"/>
          </p:cNvSpPr>
          <p:nvPr>
            <p:ph type="sldNum" sz="quarter" idx="12"/>
          </p:nvPr>
        </p:nvSpPr>
        <p:spPr/>
        <p:txBody>
          <a:bodyPr/>
          <a:lstStyle/>
          <a:p>
            <a:fld id="{80432D47-2E79-FF4E-9F46-6976E96FE9AC}" type="slidenum">
              <a:rPr lang="en-US" smtClean="0"/>
              <a:t>57</a:t>
            </a:fld>
            <a:endParaRPr lang="en-US"/>
          </a:p>
        </p:txBody>
      </p:sp>
    </p:spTree>
    <p:extLst>
      <p:ext uri="{BB962C8B-B14F-4D97-AF65-F5344CB8AC3E}">
        <p14:creationId xmlns:p14="http://schemas.microsoft.com/office/powerpoint/2010/main" val="14591640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Measurement Matters</a:t>
            </a:r>
            <a:endParaRPr lang="en-US" dirty="0"/>
          </a:p>
        </p:txBody>
      </p:sp>
      <p:sp>
        <p:nvSpPr>
          <p:cNvPr id="3" name="Content Placeholder 2"/>
          <p:cNvSpPr>
            <a:spLocks noGrp="1"/>
          </p:cNvSpPr>
          <p:nvPr>
            <p:ph idx="1"/>
          </p:nvPr>
        </p:nvSpPr>
        <p:spPr/>
        <p:txBody>
          <a:bodyPr/>
          <a:lstStyle/>
          <a:p>
            <a:r>
              <a:rPr lang="en-US" dirty="0" smtClean="0"/>
              <a:t>If the measurement of the outcome you care about has random error, your ability to model and predict it will decrease.</a:t>
            </a:r>
          </a:p>
          <a:p>
            <a:r>
              <a:rPr lang="en-US" dirty="0" smtClean="0"/>
              <a:t>If the measurement of predictors of the outcome has random error, you will get biased estimates of how those predictors are related to the outcome you care about.</a:t>
            </a:r>
          </a:p>
          <a:p>
            <a:r>
              <a:rPr lang="en-US" dirty="0" smtClean="0"/>
              <a:t>If either outcomes or predictors have systematic measurement error, you might get relationships right, but you’ll be wrong on levels.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58</a:t>
            </a:fld>
            <a:endParaRPr lang="en-US"/>
          </a:p>
        </p:txBody>
      </p:sp>
    </p:spTree>
    <p:extLst>
      <p:ext uri="{BB962C8B-B14F-4D97-AF65-F5344CB8AC3E}">
        <p14:creationId xmlns:p14="http://schemas.microsoft.com/office/powerpoint/2010/main" val="775352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Storing Collected Data</a:t>
            </a:r>
            <a:endParaRPr lang="en-US" dirty="0"/>
          </a:p>
        </p:txBody>
      </p:sp>
      <p:sp>
        <p:nvSpPr>
          <p:cNvPr id="3" name="Content Placeholder 2"/>
          <p:cNvSpPr>
            <a:spLocks noGrp="1"/>
          </p:cNvSpPr>
          <p:nvPr>
            <p:ph idx="1"/>
          </p:nvPr>
        </p:nvSpPr>
        <p:spPr/>
        <p:txBody>
          <a:bodyPr/>
          <a:lstStyle/>
          <a:p>
            <a:r>
              <a:rPr lang="en-US" dirty="0" smtClean="0"/>
              <a:t>Once you collect data, you need to store it.</a:t>
            </a:r>
          </a:p>
          <a:p>
            <a:r>
              <a:rPr lang="en-US" dirty="0" smtClean="0"/>
              <a:t>Flat “spreadsheet” like files</a:t>
            </a:r>
          </a:p>
          <a:p>
            <a:r>
              <a:rPr lang="en-US" dirty="0" smtClean="0"/>
              <a:t>Relational data bases</a:t>
            </a:r>
          </a:p>
          <a:p>
            <a:r>
              <a:rPr lang="en-US" dirty="0" smtClean="0"/>
              <a:t>Audio, Video, Text?</a:t>
            </a:r>
          </a:p>
          <a:p>
            <a:r>
              <a:rPr lang="en-US" dirty="0" smtClean="0"/>
              <a:t>Numeric or non-Numeric?</a:t>
            </a:r>
          </a:p>
          <a:p>
            <a:r>
              <a:rPr lang="en-US" dirty="0" smtClean="0"/>
              <a:t>Plan for adding more observations, more variables, or merging with other data sources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59</a:t>
            </a:fld>
            <a:endParaRPr lang="en-US"/>
          </a:p>
        </p:txBody>
      </p:sp>
    </p:spTree>
    <p:extLst>
      <p:ext uri="{BB962C8B-B14F-4D97-AF65-F5344CB8AC3E}">
        <p14:creationId xmlns:p14="http://schemas.microsoft.com/office/powerpoint/2010/main" val="11325869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1055" y="2899501"/>
            <a:ext cx="2618182" cy="2920821"/>
          </a:xfrm>
          <a:prstGeom prst="rect">
            <a:avLst/>
          </a:prstGeom>
        </p:spPr>
      </p:pic>
      <p:pic>
        <p:nvPicPr>
          <p:cNvPr id="8" name="Picture 7"/>
          <p:cNvPicPr>
            <a:picLocks noChangeAspect="1"/>
          </p:cNvPicPr>
          <p:nvPr/>
        </p:nvPicPr>
        <p:blipFill>
          <a:blip r:embed="rId3"/>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149088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We analyze data to extract meaning from it.</a:t>
            </a:r>
          </a:p>
          <a:p>
            <a:r>
              <a:rPr lang="en-US" dirty="0" smtClean="0"/>
              <a:t>Virtually all data analysis focuses on data reduction</a:t>
            </a:r>
          </a:p>
          <a:p>
            <a:r>
              <a:rPr lang="en-US" dirty="0" smtClean="0"/>
              <a:t>Data reduction comes in the form of:</a:t>
            </a:r>
          </a:p>
          <a:p>
            <a:pPr lvl="1"/>
            <a:r>
              <a:rPr lang="en-US" dirty="0" smtClean="0"/>
              <a:t>Descriptive statistics</a:t>
            </a:r>
          </a:p>
          <a:p>
            <a:pPr lvl="1"/>
            <a:r>
              <a:rPr lang="en-US" dirty="0" smtClean="0"/>
              <a:t>Measures of association</a:t>
            </a:r>
          </a:p>
          <a:p>
            <a:pPr lvl="1"/>
            <a:r>
              <a:rPr lang="en-US" dirty="0" smtClean="0"/>
              <a:t>Graphical visualizations</a:t>
            </a:r>
          </a:p>
          <a:p>
            <a:r>
              <a:rPr lang="en-US" dirty="0" smtClean="0"/>
              <a:t>The objective is to abstract from all of the data some feature or set of features that captures evidence of the process you are studying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60</a:t>
            </a:fld>
            <a:endParaRPr lang="en-US"/>
          </a:p>
        </p:txBody>
      </p:sp>
    </p:spTree>
    <p:extLst>
      <p:ext uri="{BB962C8B-B14F-4D97-AF65-F5344CB8AC3E}">
        <p14:creationId xmlns:p14="http://schemas.microsoft.com/office/powerpoint/2010/main" val="31699777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Data Reduction?</a:t>
            </a:r>
            <a:endParaRPr lang="en-US" dirty="0"/>
          </a:p>
        </p:txBody>
      </p:sp>
      <p:sp>
        <p:nvSpPr>
          <p:cNvPr id="3" name="Content Placeholder 2"/>
          <p:cNvSpPr>
            <a:spLocks noGrp="1"/>
          </p:cNvSpPr>
          <p:nvPr>
            <p:ph idx="1"/>
          </p:nvPr>
        </p:nvSpPr>
        <p:spPr/>
        <p:txBody>
          <a:bodyPr/>
          <a:lstStyle/>
          <a:p>
            <a:r>
              <a:rPr lang="en-US" dirty="0" smtClean="0"/>
              <a:t>Data reduction lets us see critical features or patterns in the data.</a:t>
            </a:r>
          </a:p>
          <a:p>
            <a:r>
              <a:rPr lang="en-US" dirty="0" smtClean="0"/>
              <a:t>Which features are important depends on the question we are asking</a:t>
            </a:r>
          </a:p>
          <a:p>
            <a:pPr lvl="1"/>
            <a:r>
              <a:rPr lang="en-US" dirty="0" smtClean="0"/>
              <a:t>Road maps, topographical maps, precinct maps, etc.</a:t>
            </a:r>
          </a:p>
          <a:p>
            <a:r>
              <a:rPr lang="en-US" dirty="0" smtClean="0"/>
              <a:t>Much of data reduction in data science falls under the heading of statistics</a:t>
            </a:r>
          </a:p>
          <a:p>
            <a:pPr marL="0" indent="0">
              <a:buNone/>
            </a:pPr>
            <a:endParaRPr lang="en-US" dirty="0" smtClean="0"/>
          </a:p>
        </p:txBody>
      </p:sp>
      <p:sp>
        <p:nvSpPr>
          <p:cNvPr id="4" name="Slide Number Placeholder 3"/>
          <p:cNvSpPr>
            <a:spLocks noGrp="1"/>
          </p:cNvSpPr>
          <p:nvPr>
            <p:ph type="sldNum" sz="quarter" idx="12"/>
          </p:nvPr>
        </p:nvSpPr>
        <p:spPr/>
        <p:txBody>
          <a:bodyPr/>
          <a:lstStyle/>
          <a:p>
            <a:fld id="{80432D47-2E79-FF4E-9F46-6976E96FE9AC}" type="slidenum">
              <a:rPr lang="en-US" smtClean="0"/>
              <a:t>61</a:t>
            </a:fld>
            <a:endParaRPr lang="en-US"/>
          </a:p>
        </p:txBody>
      </p:sp>
    </p:spTree>
    <p:extLst>
      <p:ext uri="{BB962C8B-B14F-4D97-AF65-F5344CB8AC3E}">
        <p14:creationId xmlns:p14="http://schemas.microsoft.com/office/powerpoint/2010/main" val="2553589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p:txBody>
          <a:bodyPr/>
          <a:lstStyle/>
          <a:p>
            <a:r>
              <a:rPr lang="en-US" dirty="0" smtClean="0"/>
              <a:t>Data is what we observe and measure in the world around us</a:t>
            </a:r>
          </a:p>
          <a:p>
            <a:r>
              <a:rPr lang="en-US" dirty="0" smtClean="0"/>
              <a:t>Statistics are calculations we produce that provide a quantitative summary of some attribute of data.</a:t>
            </a:r>
          </a:p>
          <a:p>
            <a:r>
              <a:rPr lang="en-US" dirty="0" smtClean="0"/>
              <a:t>Cases/Observations are the objects n the world for which we have data.</a:t>
            </a:r>
          </a:p>
          <a:p>
            <a:r>
              <a:rPr lang="en-US" dirty="0" smtClean="0"/>
              <a:t>Variables are the attributes of cases (or other features related to the cases) for which we have data.</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62</a:t>
            </a:fld>
            <a:endParaRPr lang="en-US"/>
          </a:p>
        </p:txBody>
      </p:sp>
    </p:spTree>
    <p:extLst>
      <p:ext uri="{BB962C8B-B14F-4D97-AF65-F5344CB8AC3E}">
        <p14:creationId xmlns:p14="http://schemas.microsoft.com/office/powerpoint/2010/main" val="42108273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vs. Qualitative</a:t>
            </a:r>
            <a:endParaRPr lang="en-US" dirty="0"/>
          </a:p>
        </p:txBody>
      </p:sp>
      <p:sp>
        <p:nvSpPr>
          <p:cNvPr id="3" name="Content Placeholder 2"/>
          <p:cNvSpPr>
            <a:spLocks noGrp="1"/>
          </p:cNvSpPr>
          <p:nvPr>
            <p:ph idx="1"/>
          </p:nvPr>
        </p:nvSpPr>
        <p:spPr/>
        <p:txBody>
          <a:bodyPr/>
          <a:lstStyle/>
          <a:p>
            <a:pPr>
              <a:lnSpc>
                <a:spcPct val="90000"/>
              </a:lnSpc>
            </a:pPr>
            <a:r>
              <a:rPr lang="en-US" sz="2800" dirty="0"/>
              <a:t>Much of the </a:t>
            </a:r>
            <a:r>
              <a:rPr lang="ja-JP" altLang="en-US" sz="2800" dirty="0">
                <a:latin typeface="Arial"/>
              </a:rPr>
              <a:t>“</a:t>
            </a:r>
            <a:r>
              <a:rPr lang="en-US" sz="2800" dirty="0"/>
              <a:t>tension</a:t>
            </a:r>
            <a:r>
              <a:rPr lang="ja-JP" altLang="en-US" sz="2800" dirty="0">
                <a:latin typeface="Arial"/>
              </a:rPr>
              <a:t>”</a:t>
            </a:r>
            <a:r>
              <a:rPr lang="en-US" sz="2800" dirty="0"/>
              <a:t> between these two approaches is misguided.</a:t>
            </a:r>
          </a:p>
          <a:p>
            <a:pPr>
              <a:lnSpc>
                <a:spcPct val="90000"/>
              </a:lnSpc>
            </a:pPr>
            <a:r>
              <a:rPr lang="en-US" sz="2800" dirty="0"/>
              <a:t>Both are Data</a:t>
            </a:r>
          </a:p>
          <a:p>
            <a:pPr>
              <a:lnSpc>
                <a:spcPct val="90000"/>
              </a:lnSpc>
            </a:pPr>
            <a:r>
              <a:rPr lang="en-US" sz="2800" dirty="0"/>
              <a:t>Both are or can be:</a:t>
            </a:r>
          </a:p>
          <a:p>
            <a:pPr lvl="1">
              <a:lnSpc>
                <a:spcPct val="90000"/>
              </a:lnSpc>
            </a:pPr>
            <a:r>
              <a:rPr lang="en-US" sz="2400" dirty="0"/>
              <a:t>Empirical</a:t>
            </a:r>
          </a:p>
          <a:p>
            <a:pPr lvl="1">
              <a:lnSpc>
                <a:spcPct val="90000"/>
              </a:lnSpc>
            </a:pPr>
            <a:r>
              <a:rPr lang="en-US" sz="2400" dirty="0"/>
              <a:t>Scientific</a:t>
            </a:r>
          </a:p>
          <a:p>
            <a:pPr lvl="1">
              <a:lnSpc>
                <a:spcPct val="90000"/>
              </a:lnSpc>
            </a:pPr>
            <a:r>
              <a:rPr lang="en-US" sz="2400" dirty="0"/>
              <a:t>Systematic</a:t>
            </a:r>
          </a:p>
          <a:p>
            <a:pPr lvl="1">
              <a:lnSpc>
                <a:spcPct val="90000"/>
              </a:lnSpc>
            </a:pPr>
            <a:r>
              <a:rPr lang="en-US" sz="2400" dirty="0"/>
              <a:t>Wrong</a:t>
            </a:r>
          </a:p>
          <a:p>
            <a:pPr lvl="1">
              <a:lnSpc>
                <a:spcPct val="90000"/>
              </a:lnSpc>
            </a:pPr>
            <a:r>
              <a:rPr lang="en-US" sz="2400" dirty="0" smtClean="0"/>
              <a:t>Limited</a:t>
            </a:r>
            <a:endParaRPr lang="en-US" sz="2400" dirty="0"/>
          </a:p>
        </p:txBody>
      </p:sp>
      <p:sp>
        <p:nvSpPr>
          <p:cNvPr id="4" name="Slide Number Placeholder 3"/>
          <p:cNvSpPr>
            <a:spLocks noGrp="1"/>
          </p:cNvSpPr>
          <p:nvPr>
            <p:ph type="sldNum" sz="quarter" idx="12"/>
          </p:nvPr>
        </p:nvSpPr>
        <p:spPr/>
        <p:txBody>
          <a:bodyPr/>
          <a:lstStyle/>
          <a:p>
            <a:fld id="{80432D47-2E79-FF4E-9F46-6976E96FE9AC}" type="slidenum">
              <a:rPr lang="en-US" smtClean="0"/>
              <a:t>63</a:t>
            </a:fld>
            <a:endParaRPr lang="en-US"/>
          </a:p>
        </p:txBody>
      </p:sp>
    </p:spTree>
    <p:extLst>
      <p:ext uri="{BB962C8B-B14F-4D97-AF65-F5344CB8AC3E}">
        <p14:creationId xmlns:p14="http://schemas.microsoft.com/office/powerpoint/2010/main" val="28614640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Qual</a:t>
            </a:r>
            <a:r>
              <a:rPr lang="en-US" dirty="0" smtClean="0"/>
              <a:t> and Quant (cont.)</a:t>
            </a:r>
            <a:endParaRPr lang="en-US" dirty="0"/>
          </a:p>
        </p:txBody>
      </p:sp>
      <p:sp>
        <p:nvSpPr>
          <p:cNvPr id="3" name="Content Placeholder 2"/>
          <p:cNvSpPr>
            <a:spLocks noGrp="1"/>
          </p:cNvSpPr>
          <p:nvPr>
            <p:ph idx="1"/>
          </p:nvPr>
        </p:nvSpPr>
        <p:spPr/>
        <p:txBody>
          <a:bodyPr/>
          <a:lstStyle/>
          <a:p>
            <a:r>
              <a:rPr lang="en-US" sz="2800" dirty="0"/>
              <a:t>It is not as simple as Quant=numbers and </a:t>
            </a:r>
            <a:r>
              <a:rPr lang="en-US" sz="2800" dirty="0" err="1"/>
              <a:t>Qual</a:t>
            </a:r>
            <a:r>
              <a:rPr lang="en-US" sz="2800" dirty="0"/>
              <a:t>=words.</a:t>
            </a:r>
          </a:p>
          <a:p>
            <a:pPr lvl="1"/>
            <a:r>
              <a:rPr lang="en-US" sz="2400" dirty="0"/>
              <a:t>Much of quantitative data is merely categorization of underlying concepts</a:t>
            </a:r>
          </a:p>
          <a:p>
            <a:pPr lvl="2"/>
            <a:r>
              <a:rPr lang="en-US" dirty="0"/>
              <a:t>Countries are labeled </a:t>
            </a:r>
            <a:r>
              <a:rPr lang="ja-JP" altLang="en-US" dirty="0">
                <a:latin typeface="Arial"/>
              </a:rPr>
              <a:t>“</a:t>
            </a:r>
            <a:r>
              <a:rPr lang="en-US" dirty="0"/>
              <a:t>Democratic</a:t>
            </a:r>
            <a:r>
              <a:rPr lang="ja-JP" altLang="en-US" dirty="0">
                <a:latin typeface="Arial"/>
              </a:rPr>
              <a:t>”</a:t>
            </a:r>
            <a:r>
              <a:rPr lang="en-US" dirty="0"/>
              <a:t> or not</a:t>
            </a:r>
          </a:p>
          <a:p>
            <a:pPr lvl="2"/>
            <a:r>
              <a:rPr lang="en-US" dirty="0"/>
              <a:t>Kids are labeled </a:t>
            </a:r>
            <a:r>
              <a:rPr lang="ja-JP" altLang="en-US" dirty="0">
                <a:latin typeface="Arial"/>
              </a:rPr>
              <a:t>“</a:t>
            </a:r>
            <a:r>
              <a:rPr lang="en-US" dirty="0"/>
              <a:t>Gifted</a:t>
            </a:r>
            <a:r>
              <a:rPr lang="ja-JP" altLang="en-US" dirty="0">
                <a:latin typeface="Arial"/>
              </a:rPr>
              <a:t>”</a:t>
            </a:r>
            <a:r>
              <a:rPr lang="en-US" dirty="0"/>
              <a:t> or not</a:t>
            </a:r>
          </a:p>
          <a:p>
            <a:pPr lvl="2"/>
            <a:r>
              <a:rPr lang="en-US" dirty="0"/>
              <a:t>Couples are labeled </a:t>
            </a:r>
            <a:r>
              <a:rPr lang="ja-JP" altLang="en-US" dirty="0">
                <a:latin typeface="Arial"/>
              </a:rPr>
              <a:t>“</a:t>
            </a:r>
            <a:r>
              <a:rPr lang="en-US" dirty="0"/>
              <a:t>Committed</a:t>
            </a:r>
            <a:r>
              <a:rPr lang="ja-JP" altLang="en-US" dirty="0">
                <a:latin typeface="Arial"/>
              </a:rPr>
              <a:t>”</a:t>
            </a:r>
            <a:r>
              <a:rPr lang="en-US" dirty="0"/>
              <a:t> or </a:t>
            </a:r>
            <a:r>
              <a:rPr lang="ja-JP" altLang="en-US" dirty="0">
                <a:latin typeface="Arial"/>
              </a:rPr>
              <a:t>“</a:t>
            </a:r>
            <a:r>
              <a:rPr lang="en-US" dirty="0"/>
              <a:t>In Love</a:t>
            </a:r>
            <a:r>
              <a:rPr lang="ja-JP" altLang="en-US" dirty="0">
                <a:latin typeface="Arial"/>
              </a:rPr>
              <a:t>”</a:t>
            </a:r>
            <a:r>
              <a:rPr lang="en-US" dirty="0"/>
              <a:t> or not</a:t>
            </a:r>
          </a:p>
          <a:p>
            <a:pPr lvl="2"/>
            <a:r>
              <a:rPr lang="en-US" dirty="0"/>
              <a:t>Baseball players commit </a:t>
            </a:r>
            <a:r>
              <a:rPr lang="ja-JP" altLang="en-US" dirty="0">
                <a:latin typeface="Arial"/>
              </a:rPr>
              <a:t>“</a:t>
            </a:r>
            <a:r>
              <a:rPr lang="en-US" dirty="0"/>
              <a:t>Errors</a:t>
            </a:r>
            <a:r>
              <a:rPr lang="ja-JP" altLang="en-US" dirty="0">
                <a:latin typeface="Arial"/>
              </a:rPr>
              <a:t>”</a:t>
            </a:r>
            <a:r>
              <a:rPr lang="en-US" dirty="0"/>
              <a:t> or not</a:t>
            </a:r>
          </a:p>
          <a:p>
            <a:pPr lvl="2"/>
            <a:r>
              <a:rPr lang="en-US" dirty="0"/>
              <a:t>Different types of chocolate are </a:t>
            </a:r>
            <a:r>
              <a:rPr lang="ja-JP" altLang="en-US" dirty="0">
                <a:latin typeface="Arial"/>
              </a:rPr>
              <a:t>“</a:t>
            </a:r>
            <a:r>
              <a:rPr lang="en-US" dirty="0"/>
              <a:t>Good</a:t>
            </a:r>
            <a:r>
              <a:rPr lang="ja-JP" altLang="en-US" dirty="0">
                <a:latin typeface="Arial"/>
              </a:rPr>
              <a:t>”</a:t>
            </a:r>
            <a:r>
              <a:rPr lang="en-US" dirty="0"/>
              <a:t> or not</a:t>
            </a:r>
          </a:p>
          <a:p>
            <a:pPr lvl="1"/>
            <a:r>
              <a:rPr lang="en-US" sz="2400" dirty="0"/>
              <a:t>Increasing quantitative analysis of </a:t>
            </a:r>
            <a:r>
              <a:rPr lang="en-US" sz="2400" dirty="0" smtClean="0"/>
              <a:t>text</a:t>
            </a:r>
            <a:endParaRPr lang="en-US" sz="2400" dirty="0"/>
          </a:p>
        </p:txBody>
      </p:sp>
      <p:sp>
        <p:nvSpPr>
          <p:cNvPr id="4" name="Slide Number Placeholder 3"/>
          <p:cNvSpPr>
            <a:spLocks noGrp="1"/>
          </p:cNvSpPr>
          <p:nvPr>
            <p:ph type="sldNum" sz="quarter" idx="12"/>
          </p:nvPr>
        </p:nvSpPr>
        <p:spPr/>
        <p:txBody>
          <a:bodyPr/>
          <a:lstStyle/>
          <a:p>
            <a:fld id="{80432D47-2E79-FF4E-9F46-6976E96FE9AC}" type="slidenum">
              <a:rPr lang="en-US" smtClean="0"/>
              <a:t>64</a:t>
            </a:fld>
            <a:endParaRPr lang="en-US"/>
          </a:p>
        </p:txBody>
      </p:sp>
    </p:spTree>
    <p:extLst>
      <p:ext uri="{BB962C8B-B14F-4D97-AF65-F5344CB8AC3E}">
        <p14:creationId xmlns:p14="http://schemas.microsoft.com/office/powerpoint/2010/main" val="13092620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Statistical Analysis</a:t>
            </a:r>
            <a:endParaRPr lang="en-US" dirty="0"/>
          </a:p>
        </p:txBody>
      </p:sp>
      <p:sp>
        <p:nvSpPr>
          <p:cNvPr id="3" name="Content Placeholder 2"/>
          <p:cNvSpPr>
            <a:spLocks noGrp="1"/>
          </p:cNvSpPr>
          <p:nvPr>
            <p:ph idx="1"/>
          </p:nvPr>
        </p:nvSpPr>
        <p:spPr/>
        <p:txBody>
          <a:bodyPr>
            <a:normAutofit/>
          </a:bodyPr>
          <a:lstStyle/>
          <a:p>
            <a:pPr>
              <a:lnSpc>
                <a:spcPct val="80000"/>
              </a:lnSpc>
            </a:pPr>
            <a:r>
              <a:rPr lang="en-US" u="sng" dirty="0"/>
              <a:t>Description</a:t>
            </a:r>
            <a:r>
              <a:rPr lang="en-US" dirty="0"/>
              <a:t> offers an account or summary, but not an explanation of why something is the way it is.</a:t>
            </a:r>
          </a:p>
          <a:p>
            <a:pPr>
              <a:lnSpc>
                <a:spcPct val="80000"/>
              </a:lnSpc>
            </a:pPr>
            <a:r>
              <a:rPr lang="en-US" u="sng" dirty="0"/>
              <a:t>Causality</a:t>
            </a:r>
            <a:r>
              <a:rPr lang="en-US" dirty="0"/>
              <a:t> offers a statement about influence.</a:t>
            </a:r>
          </a:p>
          <a:p>
            <a:pPr lvl="1">
              <a:lnSpc>
                <a:spcPct val="80000"/>
              </a:lnSpc>
            </a:pPr>
            <a:r>
              <a:rPr lang="en-US" sz="2000" dirty="0"/>
              <a:t>The </a:t>
            </a:r>
            <a:r>
              <a:rPr lang="ja-JP" altLang="en-US" sz="2000" dirty="0">
                <a:latin typeface="Arial"/>
              </a:rPr>
              <a:t>“</a:t>
            </a:r>
            <a:r>
              <a:rPr lang="en-US" sz="2000" dirty="0"/>
              <a:t>fundamental problem of causation</a:t>
            </a:r>
            <a:r>
              <a:rPr lang="ja-JP" altLang="en-US" sz="2000" dirty="0">
                <a:latin typeface="Arial"/>
              </a:rPr>
              <a:t>”</a:t>
            </a:r>
            <a:endParaRPr lang="en-US" sz="2000" dirty="0"/>
          </a:p>
          <a:p>
            <a:pPr lvl="1">
              <a:lnSpc>
                <a:spcPct val="80000"/>
              </a:lnSpc>
            </a:pPr>
            <a:r>
              <a:rPr lang="en-US" sz="2000" dirty="0"/>
              <a:t>A causal statement is NOT necessarily a theoretical statement:  theory demands an explanation for why something happens.</a:t>
            </a:r>
          </a:p>
          <a:p>
            <a:pPr>
              <a:lnSpc>
                <a:spcPct val="80000"/>
              </a:lnSpc>
            </a:pPr>
            <a:r>
              <a:rPr lang="en-US" u="sng" dirty="0"/>
              <a:t>Inference</a:t>
            </a:r>
            <a:r>
              <a:rPr lang="en-US" dirty="0"/>
              <a:t> involves extrapolating from what you find in your data to those cases for which you do not have data.</a:t>
            </a:r>
          </a:p>
          <a:p>
            <a:pPr lvl="1">
              <a:lnSpc>
                <a:spcPct val="80000"/>
              </a:lnSpc>
            </a:pPr>
            <a:r>
              <a:rPr lang="en-US" sz="2000" dirty="0"/>
              <a:t>It will always be probabilistic</a:t>
            </a:r>
          </a:p>
          <a:p>
            <a:pPr>
              <a:lnSpc>
                <a:spcPct val="80000"/>
              </a:lnSpc>
            </a:pPr>
            <a:r>
              <a:rPr lang="en-US" dirty="0"/>
              <a:t>We can have both Descriptive and Causal </a:t>
            </a:r>
            <a:r>
              <a:rPr lang="en-US" dirty="0" err="1"/>
              <a:t>inferen</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65</a:t>
            </a:fld>
            <a:endParaRPr lang="en-US"/>
          </a:p>
        </p:txBody>
      </p:sp>
    </p:spTree>
    <p:extLst>
      <p:ext uri="{BB962C8B-B14F-4D97-AF65-F5344CB8AC3E}">
        <p14:creationId xmlns:p14="http://schemas.microsoft.com/office/powerpoint/2010/main" val="11100382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are Statistics?</a:t>
            </a:r>
            <a:endParaRPr lang="en-US" dirty="0"/>
          </a:p>
        </p:txBody>
      </p:sp>
      <p:sp>
        <p:nvSpPr>
          <p:cNvPr id="3" name="Content Placeholder 2"/>
          <p:cNvSpPr>
            <a:spLocks noGrp="1"/>
          </p:cNvSpPr>
          <p:nvPr>
            <p:ph idx="1"/>
          </p:nvPr>
        </p:nvSpPr>
        <p:spPr/>
        <p:txBody>
          <a:bodyPr>
            <a:normAutofit/>
          </a:bodyPr>
          <a:lstStyle/>
          <a:p>
            <a:r>
              <a:rPr lang="en-US" sz="2800" dirty="0"/>
              <a:t>Quantities we calculate to summarize data</a:t>
            </a:r>
          </a:p>
          <a:p>
            <a:pPr lvl="1"/>
            <a:r>
              <a:rPr lang="en-US" sz="2400" dirty="0"/>
              <a:t>Central tendency</a:t>
            </a:r>
          </a:p>
          <a:p>
            <a:pPr lvl="1"/>
            <a:r>
              <a:rPr lang="en-US" sz="2400" dirty="0"/>
              <a:t>Dispersion</a:t>
            </a:r>
          </a:p>
          <a:p>
            <a:pPr lvl="1"/>
            <a:r>
              <a:rPr lang="en-US" sz="2400" dirty="0"/>
              <a:t>Distributional characteristics</a:t>
            </a:r>
          </a:p>
          <a:p>
            <a:pPr lvl="1"/>
            <a:r>
              <a:rPr lang="en-US" sz="2400" dirty="0"/>
              <a:t>Associations and partial associations/</a:t>
            </a:r>
            <a:r>
              <a:rPr lang="en-US" sz="2400" dirty="0" smtClean="0"/>
              <a:t>correlation</a:t>
            </a:r>
            <a:endParaRPr lang="en-US" sz="2400" dirty="0"/>
          </a:p>
          <a:p>
            <a:r>
              <a:rPr lang="en-US" sz="2800" dirty="0" smtClean="0"/>
              <a:t>Statistics are exact representations of data, but serve only as estimates of population characteristics.  Those estimates always come with uncertainty.</a:t>
            </a:r>
            <a:endParaRPr lang="en-US" sz="2000" dirty="0"/>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66</a:t>
            </a:fld>
            <a:endParaRPr lang="en-US"/>
          </a:p>
        </p:txBody>
      </p:sp>
    </p:spTree>
    <p:extLst>
      <p:ext uri="{BB962C8B-B14F-4D97-AF65-F5344CB8AC3E}">
        <p14:creationId xmlns:p14="http://schemas.microsoft.com/office/powerpoint/2010/main" val="13490409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Data Analysis</a:t>
            </a:r>
            <a:endParaRPr lang="en-US" dirty="0"/>
          </a:p>
        </p:txBody>
      </p:sp>
      <p:sp>
        <p:nvSpPr>
          <p:cNvPr id="3" name="Content Placeholder 2"/>
          <p:cNvSpPr>
            <a:spLocks noGrp="1"/>
          </p:cNvSpPr>
          <p:nvPr>
            <p:ph idx="1"/>
          </p:nvPr>
        </p:nvSpPr>
        <p:spPr/>
        <p:txBody>
          <a:bodyPr>
            <a:normAutofit/>
          </a:bodyPr>
          <a:lstStyle/>
          <a:p>
            <a:r>
              <a:rPr lang="en-US" dirty="0" smtClean="0"/>
              <a:t>The first step in any data analysis is to get familiar with the individual variables you will be exploring</a:t>
            </a:r>
          </a:p>
          <a:p>
            <a:pPr lvl="1"/>
            <a:r>
              <a:rPr lang="en-US" dirty="0" smtClean="0"/>
              <a:t>I often tell my students that Table 1 of any paper or report should be a table of descriptive statistics</a:t>
            </a:r>
          </a:p>
          <a:p>
            <a:r>
              <a:rPr lang="en-US" dirty="0" smtClean="0"/>
              <a:t>You want to look at the type of variable and how it is measured</a:t>
            </a:r>
          </a:p>
          <a:p>
            <a:r>
              <a:rPr lang="en-US" dirty="0" smtClean="0"/>
              <a:t>You want to describe its location/central tendency</a:t>
            </a:r>
          </a:p>
          <a:p>
            <a:r>
              <a:rPr lang="en-US" dirty="0" smtClean="0"/>
              <a:t>You want to describe its distribution</a:t>
            </a:r>
          </a:p>
          <a:p>
            <a:r>
              <a:rPr lang="en-US" dirty="0" smtClean="0"/>
              <a:t>You can do these things numerically and graphically</a:t>
            </a:r>
          </a:p>
          <a:p>
            <a:pPr lvl="1"/>
            <a:r>
              <a:rPr lang="en-US" dirty="0" smtClean="0"/>
              <a:t>We will explore this more in lab</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67</a:t>
            </a:fld>
            <a:endParaRPr lang="en-US"/>
          </a:p>
        </p:txBody>
      </p:sp>
    </p:spTree>
    <p:extLst>
      <p:ext uri="{BB962C8B-B14F-4D97-AF65-F5344CB8AC3E}">
        <p14:creationId xmlns:p14="http://schemas.microsoft.com/office/powerpoint/2010/main" val="16746998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to Consider</a:t>
            </a:r>
            <a:endParaRPr lang="en-US" dirty="0"/>
          </a:p>
        </p:txBody>
      </p:sp>
      <p:sp>
        <p:nvSpPr>
          <p:cNvPr id="3" name="Content Placeholder 2"/>
          <p:cNvSpPr>
            <a:spLocks noGrp="1"/>
          </p:cNvSpPr>
          <p:nvPr>
            <p:ph idx="1"/>
          </p:nvPr>
        </p:nvSpPr>
        <p:spPr/>
        <p:txBody>
          <a:bodyPr/>
          <a:lstStyle/>
          <a:p>
            <a:r>
              <a:rPr lang="en-US" dirty="0" smtClean="0"/>
              <a:t>Is the variable </a:t>
            </a:r>
            <a:r>
              <a:rPr lang="en-US" dirty="0" err="1" smtClean="0"/>
              <a:t>uni</a:t>
            </a:r>
            <a:r>
              <a:rPr lang="en-US" dirty="0" smtClean="0"/>
              <a:t>-modal or not?</a:t>
            </a:r>
          </a:p>
          <a:p>
            <a:r>
              <a:rPr lang="en-US" dirty="0" smtClean="0"/>
              <a:t>Is the distribution symmetric or skewed?</a:t>
            </a:r>
          </a:p>
          <a:p>
            <a:pPr lvl="1"/>
            <a:r>
              <a:rPr lang="en-US" dirty="0" smtClean="0"/>
              <a:t>Are there extreme values?</a:t>
            </a:r>
          </a:p>
          <a:p>
            <a:r>
              <a:rPr lang="en-US" dirty="0" smtClean="0"/>
              <a:t>It the variable bound at one or both ends by construction?</a:t>
            </a:r>
          </a:p>
          <a:p>
            <a:r>
              <a:rPr lang="en-US" dirty="0" smtClean="0"/>
              <a:t>Do observed values “make sense?”</a:t>
            </a:r>
          </a:p>
          <a:p>
            <a:r>
              <a:rPr lang="en-US" dirty="0" smtClean="0"/>
              <a:t>How many observations are there?</a:t>
            </a:r>
          </a:p>
          <a:p>
            <a:r>
              <a:rPr lang="en-US" dirty="0" smtClean="0"/>
              <a:t>Are any transformations appropriate?</a:t>
            </a:r>
          </a:p>
        </p:txBody>
      </p:sp>
      <p:sp>
        <p:nvSpPr>
          <p:cNvPr id="4" name="Slide Number Placeholder 3"/>
          <p:cNvSpPr>
            <a:spLocks noGrp="1"/>
          </p:cNvSpPr>
          <p:nvPr>
            <p:ph type="sldNum" sz="quarter" idx="12"/>
          </p:nvPr>
        </p:nvSpPr>
        <p:spPr/>
        <p:txBody>
          <a:bodyPr/>
          <a:lstStyle/>
          <a:p>
            <a:fld id="{80432D47-2E79-FF4E-9F46-6976E96FE9AC}" type="slidenum">
              <a:rPr lang="en-US" smtClean="0"/>
              <a:t>68</a:t>
            </a:fld>
            <a:endParaRPr lang="en-US"/>
          </a:p>
        </p:txBody>
      </p:sp>
    </p:spTree>
    <p:extLst>
      <p:ext uri="{BB962C8B-B14F-4D97-AF65-F5344CB8AC3E}">
        <p14:creationId xmlns:p14="http://schemas.microsoft.com/office/powerpoint/2010/main" val="3059277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More Problems</a:t>
            </a:r>
            <a:endParaRPr lang="en-US" dirty="0"/>
          </a:p>
        </p:txBody>
      </p:sp>
      <p:sp>
        <p:nvSpPr>
          <p:cNvPr id="3" name="Content Placeholder 2"/>
          <p:cNvSpPr>
            <a:spLocks noGrp="1"/>
          </p:cNvSpPr>
          <p:nvPr>
            <p:ph idx="1"/>
          </p:nvPr>
        </p:nvSpPr>
        <p:spPr/>
        <p:txBody>
          <a:bodyPr>
            <a:normAutofit/>
          </a:bodyPr>
          <a:lstStyle/>
          <a:p>
            <a:r>
              <a:rPr lang="en-US" dirty="0" smtClean="0"/>
              <a:t>Do you have missing data?   Missing at random or not?</a:t>
            </a:r>
          </a:p>
          <a:p>
            <a:pPr lvl="1"/>
            <a:r>
              <a:rPr lang="en-US" dirty="0" smtClean="0"/>
              <a:t>You can:</a:t>
            </a:r>
          </a:p>
          <a:p>
            <a:pPr lvl="2"/>
            <a:r>
              <a:rPr lang="en-US" dirty="0" smtClean="0"/>
              <a:t>Ignore it</a:t>
            </a:r>
          </a:p>
          <a:p>
            <a:pPr lvl="2"/>
            <a:r>
              <a:rPr lang="en-US" dirty="0" smtClean="0"/>
              <a:t>Interpolate it</a:t>
            </a:r>
          </a:p>
          <a:p>
            <a:pPr lvl="2"/>
            <a:r>
              <a:rPr lang="en-US" dirty="0" smtClean="0"/>
              <a:t>Impute it (multiple imputation)</a:t>
            </a:r>
          </a:p>
          <a:p>
            <a:r>
              <a:rPr lang="en-US" dirty="0" smtClean="0"/>
              <a:t>Is “treatment” randomly assigned</a:t>
            </a:r>
          </a:p>
          <a:p>
            <a:pPr lvl="1"/>
            <a:r>
              <a:rPr lang="en-US" dirty="0" smtClean="0"/>
              <a:t>You can:</a:t>
            </a:r>
          </a:p>
          <a:p>
            <a:pPr lvl="2"/>
            <a:r>
              <a:rPr lang="en-US" dirty="0" smtClean="0"/>
              <a:t>Ignore it</a:t>
            </a:r>
          </a:p>
          <a:p>
            <a:pPr lvl="2"/>
            <a:r>
              <a:rPr lang="en-US" dirty="0" smtClean="0"/>
              <a:t>Design an experiment</a:t>
            </a:r>
          </a:p>
          <a:p>
            <a:pPr lvl="2"/>
            <a:r>
              <a:rPr lang="en-US" dirty="0" smtClean="0"/>
              <a:t>“Control” it statistically</a:t>
            </a:r>
          </a:p>
          <a:p>
            <a:pPr lvl="2"/>
            <a:r>
              <a:rPr lang="en-US" dirty="0" smtClean="0"/>
              <a:t>“Control” it through matching (and the statistically).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69</a:t>
            </a:fld>
            <a:endParaRPr lang="en-US"/>
          </a:p>
        </p:txBody>
      </p:sp>
    </p:spTree>
    <p:extLst>
      <p:ext uri="{BB962C8B-B14F-4D97-AF65-F5344CB8AC3E}">
        <p14:creationId xmlns:p14="http://schemas.microsoft.com/office/powerpoint/2010/main" val="76638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66929" y="3035643"/>
            <a:ext cx="3235195" cy="2034858"/>
          </a:xfrm>
          <a:prstGeom prst="rect">
            <a:avLst/>
          </a:prstGeom>
        </p:spPr>
      </p:pic>
      <p:pic>
        <p:nvPicPr>
          <p:cNvPr id="4" name="Picture 3"/>
          <p:cNvPicPr>
            <a:picLocks noChangeAspect="1"/>
          </p:cNvPicPr>
          <p:nvPr/>
        </p:nvPicPr>
        <p:blipFill>
          <a:blip r:embed="rId3"/>
          <a:stretch>
            <a:fillRect/>
          </a:stretch>
        </p:blipFill>
        <p:spPr>
          <a:xfrm>
            <a:off x="1211055" y="2899501"/>
            <a:ext cx="2618182" cy="2920821"/>
          </a:xfrm>
          <a:prstGeom prst="rect">
            <a:avLst/>
          </a:prstGeom>
        </p:spPr>
      </p:pic>
      <p:pic>
        <p:nvPicPr>
          <p:cNvPr id="8" name="Picture 7"/>
          <p:cNvPicPr>
            <a:picLocks noChangeAspect="1"/>
          </p:cNvPicPr>
          <p:nvPr/>
        </p:nvPicPr>
        <p:blipFill>
          <a:blip r:embed="rId4"/>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44597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a:t>
            </a:r>
            <a:endParaRPr lang="en-US" dirty="0"/>
          </a:p>
        </p:txBody>
      </p:sp>
      <p:sp>
        <p:nvSpPr>
          <p:cNvPr id="3" name="Content Placeholder 2"/>
          <p:cNvSpPr>
            <a:spLocks noGrp="1"/>
          </p:cNvSpPr>
          <p:nvPr>
            <p:ph idx="1"/>
          </p:nvPr>
        </p:nvSpPr>
        <p:spPr/>
        <p:txBody>
          <a:bodyPr>
            <a:normAutofit/>
          </a:bodyPr>
          <a:lstStyle/>
          <a:p>
            <a:r>
              <a:rPr lang="en-US" dirty="0" smtClean="0"/>
              <a:t>Before you start, you need to determine your goal:</a:t>
            </a:r>
          </a:p>
          <a:p>
            <a:pPr lvl="1"/>
            <a:r>
              <a:rPr lang="en-US" dirty="0" smtClean="0"/>
              <a:t>Fitting the model to the data at hand</a:t>
            </a:r>
          </a:p>
          <a:p>
            <a:pPr lvl="1"/>
            <a:r>
              <a:rPr lang="en-US" dirty="0" smtClean="0"/>
              <a:t>Fitting the model to data outside of your sample</a:t>
            </a:r>
          </a:p>
          <a:p>
            <a:r>
              <a:rPr lang="en-US" dirty="0" smtClean="0"/>
              <a:t>These two goals are not the same, and in fact, they are generally in conflict.</a:t>
            </a:r>
          </a:p>
          <a:p>
            <a:r>
              <a:rPr lang="en-US" dirty="0" smtClean="0"/>
              <a:t>Random chance will produce patterns in any one sample of data that are not representative of the DGP and, thus, would not be likely to appear in other samples of data.</a:t>
            </a:r>
          </a:p>
          <a:p>
            <a:r>
              <a:rPr lang="en-US" dirty="0" smtClean="0"/>
              <a:t>Over-fitting a model to the data at hand WILL capitalize on those oddities within the one sample you have.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70</a:t>
            </a:fld>
            <a:endParaRPr lang="en-US"/>
          </a:p>
        </p:txBody>
      </p:sp>
    </p:spTree>
    <p:extLst>
      <p:ext uri="{BB962C8B-B14F-4D97-AF65-F5344CB8AC3E}">
        <p14:creationId xmlns:p14="http://schemas.microsoft.com/office/powerpoint/2010/main" val="20403231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Netflix Contest</a:t>
            </a:r>
            <a:endParaRPr lang="en-US" dirty="0"/>
          </a:p>
        </p:txBody>
      </p:sp>
      <p:sp>
        <p:nvSpPr>
          <p:cNvPr id="3" name="Content Placeholder 2"/>
          <p:cNvSpPr>
            <a:spLocks noGrp="1"/>
          </p:cNvSpPr>
          <p:nvPr>
            <p:ph idx="1"/>
          </p:nvPr>
        </p:nvSpPr>
        <p:spPr/>
        <p:txBody>
          <a:bodyPr/>
          <a:lstStyle/>
          <a:p>
            <a:r>
              <a:rPr lang="en-US" dirty="0" smtClean="0"/>
              <a:t>In 2009, Netflix awarded a $1 million prize to anyone who could come up with a better movie recommending model.</a:t>
            </a:r>
          </a:p>
          <a:p>
            <a:pPr lvl="1"/>
            <a:r>
              <a:rPr lang="en-US" dirty="0" smtClean="0"/>
              <a:t>Provided contestants (in 2006) with about:</a:t>
            </a:r>
          </a:p>
          <a:p>
            <a:pPr lvl="2"/>
            <a:r>
              <a:rPr lang="en-US" dirty="0" smtClean="0"/>
              <a:t>100 million ratings from 480,000 customers of 18,000 movies.</a:t>
            </a:r>
          </a:p>
          <a:p>
            <a:pPr lvl="1"/>
            <a:r>
              <a:rPr lang="en-US" dirty="0" smtClean="0"/>
              <a:t>Winners would be determined by which model best predicted 2.8 million ratings that they were </a:t>
            </a:r>
            <a:r>
              <a:rPr lang="en-US" u="sng" dirty="0" smtClean="0"/>
              <a:t>NOT</a:t>
            </a:r>
            <a:r>
              <a:rPr lang="en-US" dirty="0" smtClean="0"/>
              <a:t> given (a bit more complex than this)</a:t>
            </a:r>
          </a:p>
          <a:p>
            <a:pPr lvl="1"/>
            <a:r>
              <a:rPr lang="en-US" dirty="0" smtClean="0"/>
              <a:t>Why?  To avoid over-fitting.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71</a:t>
            </a:fld>
            <a:endParaRPr lang="en-US"/>
          </a:p>
        </p:txBody>
      </p:sp>
    </p:spTree>
    <p:extLst>
      <p:ext uri="{BB962C8B-B14F-4D97-AF65-F5344CB8AC3E}">
        <p14:creationId xmlns:p14="http://schemas.microsoft.com/office/powerpoint/2010/main" val="22795177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Netflix Contest:</a:t>
            </a:r>
            <a:br>
              <a:rPr lang="en-US" dirty="0" smtClean="0"/>
            </a:br>
            <a:r>
              <a:rPr lang="en-US" dirty="0" smtClean="0"/>
              <a:t>The Sequel</a:t>
            </a:r>
            <a:endParaRPr lang="en-US" dirty="0"/>
          </a:p>
        </p:txBody>
      </p:sp>
      <p:sp>
        <p:nvSpPr>
          <p:cNvPr id="3" name="Content Placeholder 2"/>
          <p:cNvSpPr>
            <a:spLocks noGrp="1"/>
          </p:cNvSpPr>
          <p:nvPr>
            <p:ph idx="1"/>
          </p:nvPr>
        </p:nvSpPr>
        <p:spPr/>
        <p:txBody>
          <a:bodyPr/>
          <a:lstStyle/>
          <a:p>
            <a:r>
              <a:rPr lang="en-US" dirty="0" smtClean="0"/>
              <a:t>There was to be a second contest, but it was stopped in part due to a lawsuit.</a:t>
            </a:r>
          </a:p>
          <a:p>
            <a:r>
              <a:rPr lang="en-US" dirty="0" smtClean="0"/>
              <a:t>Though Netflix de-identified its data, researchers at Texas were able to match the data to other online moving ratings and were able to identify many individuals.</a:t>
            </a:r>
          </a:p>
        </p:txBody>
      </p:sp>
      <p:sp>
        <p:nvSpPr>
          <p:cNvPr id="4" name="Slide Number Placeholder 3"/>
          <p:cNvSpPr>
            <a:spLocks noGrp="1"/>
          </p:cNvSpPr>
          <p:nvPr>
            <p:ph type="sldNum" sz="quarter" idx="12"/>
          </p:nvPr>
        </p:nvSpPr>
        <p:spPr/>
        <p:txBody>
          <a:bodyPr/>
          <a:lstStyle/>
          <a:p>
            <a:fld id="{80432D47-2E79-FF4E-9F46-6976E96FE9AC}" type="slidenum">
              <a:rPr lang="en-US" smtClean="0"/>
              <a:t>72</a:t>
            </a:fld>
            <a:endParaRPr lang="en-US"/>
          </a:p>
        </p:txBody>
      </p:sp>
    </p:spTree>
    <p:extLst>
      <p:ext uri="{BB962C8B-B14F-4D97-AF65-F5344CB8AC3E}">
        <p14:creationId xmlns:p14="http://schemas.microsoft.com/office/powerpoint/2010/main" val="35313697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and Testing Data</a:t>
            </a:r>
            <a:endParaRPr lang="en-US" dirty="0"/>
          </a:p>
        </p:txBody>
      </p:sp>
      <p:sp>
        <p:nvSpPr>
          <p:cNvPr id="3" name="Content Placeholder 2"/>
          <p:cNvSpPr>
            <a:spLocks noGrp="1"/>
          </p:cNvSpPr>
          <p:nvPr>
            <p:ph idx="1"/>
          </p:nvPr>
        </p:nvSpPr>
        <p:spPr/>
        <p:txBody>
          <a:bodyPr/>
          <a:lstStyle/>
          <a:p>
            <a:r>
              <a:rPr lang="en-US" dirty="0" smtClean="0"/>
              <a:t>We have two primary tools we can use to avoid over-fitting:</a:t>
            </a:r>
          </a:p>
          <a:p>
            <a:pPr lvl="1"/>
            <a:r>
              <a:rPr lang="en-US" dirty="0" smtClean="0"/>
              <a:t>Having a theory to guide our research</a:t>
            </a:r>
          </a:p>
          <a:p>
            <a:pPr lvl="1"/>
            <a:r>
              <a:rPr lang="en-US" dirty="0" smtClean="0"/>
              <a:t>Separating our data into Training and Testing subsets</a:t>
            </a:r>
          </a:p>
          <a:p>
            <a:pPr lvl="2"/>
            <a:r>
              <a:rPr lang="en-US" dirty="0" smtClean="0"/>
              <a:t>This can be done at the outset, as we will see</a:t>
            </a:r>
          </a:p>
          <a:p>
            <a:pPr lvl="2"/>
            <a:r>
              <a:rPr lang="en-US" dirty="0" smtClean="0"/>
              <a:t>This can also be done on a rolling basis through processes like K-fold cross-validation and Leave-one-out cross-validation.</a:t>
            </a:r>
          </a:p>
        </p:txBody>
      </p:sp>
      <p:sp>
        <p:nvSpPr>
          <p:cNvPr id="4" name="Slide Number Placeholder 3"/>
          <p:cNvSpPr>
            <a:spLocks noGrp="1"/>
          </p:cNvSpPr>
          <p:nvPr>
            <p:ph type="sldNum" sz="quarter" idx="12"/>
          </p:nvPr>
        </p:nvSpPr>
        <p:spPr/>
        <p:txBody>
          <a:bodyPr/>
          <a:lstStyle/>
          <a:p>
            <a:fld id="{80432D47-2E79-FF4E-9F46-6976E96FE9AC}" type="slidenum">
              <a:rPr lang="en-US" smtClean="0"/>
              <a:t>73</a:t>
            </a:fld>
            <a:endParaRPr lang="en-US"/>
          </a:p>
        </p:txBody>
      </p:sp>
    </p:spTree>
    <p:extLst>
      <p:ext uri="{BB962C8B-B14F-4D97-AF65-F5344CB8AC3E}">
        <p14:creationId xmlns:p14="http://schemas.microsoft.com/office/powerpoint/2010/main" val="35895514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Data</a:t>
            </a:r>
            <a:endParaRPr lang="en-US" dirty="0"/>
          </a:p>
        </p:txBody>
      </p:sp>
      <p:sp>
        <p:nvSpPr>
          <p:cNvPr id="3" name="Content Placeholder 2"/>
          <p:cNvSpPr>
            <a:spLocks noGrp="1"/>
          </p:cNvSpPr>
          <p:nvPr>
            <p:ph idx="1"/>
          </p:nvPr>
        </p:nvSpPr>
        <p:spPr/>
        <p:txBody>
          <a:bodyPr/>
          <a:lstStyle/>
          <a:p>
            <a:r>
              <a:rPr lang="en-US" dirty="0" smtClean="0"/>
              <a:t>Once you are familiar with your data, you need to determine the question you want to ask.</a:t>
            </a:r>
          </a:p>
          <a:p>
            <a:r>
              <a:rPr lang="en-US" dirty="0" smtClean="0"/>
              <a:t>The Question you want to ask will help determine the method you will use to answer it.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74</a:t>
            </a:fld>
            <a:endParaRPr lang="en-US"/>
          </a:p>
        </p:txBody>
      </p:sp>
    </p:spTree>
    <p:extLst>
      <p:ext uri="{BB962C8B-B14F-4D97-AF65-F5344CB8AC3E}">
        <p14:creationId xmlns:p14="http://schemas.microsoft.com/office/powerpoint/2010/main" val="32740221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Modeling Problems</a:t>
            </a:r>
            <a:endParaRPr lang="en-US" dirty="0"/>
          </a:p>
        </p:txBody>
      </p:sp>
      <p:sp>
        <p:nvSpPr>
          <p:cNvPr id="3" name="Content Placeholder 2"/>
          <p:cNvSpPr>
            <a:spLocks noGrp="1"/>
          </p:cNvSpPr>
          <p:nvPr>
            <p:ph idx="1"/>
          </p:nvPr>
        </p:nvSpPr>
        <p:spPr/>
        <p:txBody>
          <a:bodyPr>
            <a:normAutofit/>
          </a:bodyPr>
          <a:lstStyle/>
          <a:p>
            <a:r>
              <a:rPr lang="en-US" dirty="0" smtClean="0"/>
              <a:t>Supervised Learning:  You have some data where the outcome of interest is already known.  Methods focus on recovering that outcome and prediction to new outcomes</a:t>
            </a:r>
          </a:p>
          <a:p>
            <a:pPr lvl="1"/>
            <a:r>
              <a:rPr lang="en-US" dirty="0" smtClean="0"/>
              <a:t>Classification Problems</a:t>
            </a:r>
          </a:p>
          <a:p>
            <a:pPr lvl="1"/>
            <a:r>
              <a:rPr lang="en-US" dirty="0" smtClean="0"/>
              <a:t>Scoring Problems (regression-based models)</a:t>
            </a:r>
          </a:p>
          <a:p>
            <a:r>
              <a:rPr lang="en-US" dirty="0" smtClean="0"/>
              <a:t>Unsupervised learning:  No outcome (yet) to model</a:t>
            </a:r>
          </a:p>
          <a:p>
            <a:pPr lvl="1"/>
            <a:r>
              <a:rPr lang="en-US" dirty="0" smtClean="0"/>
              <a:t>Clustering (of cases – types of customers)</a:t>
            </a:r>
          </a:p>
          <a:p>
            <a:pPr lvl="1"/>
            <a:r>
              <a:rPr lang="en-US" dirty="0" smtClean="0"/>
              <a:t>Association Rules (clusters of actions by cases – groups of products purchased together)</a:t>
            </a:r>
          </a:p>
          <a:p>
            <a:pPr lvl="1"/>
            <a:r>
              <a:rPr lang="en-US" dirty="0" smtClean="0"/>
              <a:t>Nearest Neighbor Methods (actions by cases based on similar cases – you might buy what others who are similar to you bought)</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75</a:t>
            </a:fld>
            <a:endParaRPr lang="en-US"/>
          </a:p>
        </p:txBody>
      </p:sp>
    </p:spTree>
    <p:extLst>
      <p:ext uri="{BB962C8B-B14F-4D97-AF65-F5344CB8AC3E}">
        <p14:creationId xmlns:p14="http://schemas.microsoft.com/office/powerpoint/2010/main" val="21616926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Model Performance</a:t>
            </a:r>
            <a:endParaRPr lang="en-US" dirty="0"/>
          </a:p>
        </p:txBody>
      </p:sp>
      <p:sp>
        <p:nvSpPr>
          <p:cNvPr id="3" name="Content Placeholder 2"/>
          <p:cNvSpPr>
            <a:spLocks noGrp="1"/>
          </p:cNvSpPr>
          <p:nvPr>
            <p:ph idx="1"/>
          </p:nvPr>
        </p:nvSpPr>
        <p:spPr/>
        <p:txBody>
          <a:bodyPr>
            <a:normAutofit/>
          </a:bodyPr>
          <a:lstStyle/>
          <a:p>
            <a:r>
              <a:rPr lang="en-US" dirty="0" smtClean="0"/>
              <a:t>You need a standard for comparison.  There are several:</a:t>
            </a:r>
          </a:p>
          <a:p>
            <a:pPr lvl="1"/>
            <a:r>
              <a:rPr lang="en-US" dirty="0" smtClean="0"/>
              <a:t>Null Model:</a:t>
            </a:r>
          </a:p>
          <a:p>
            <a:pPr lvl="2"/>
            <a:r>
              <a:rPr lang="en-US" dirty="0" smtClean="0"/>
              <a:t>Mean/Mode</a:t>
            </a:r>
          </a:p>
          <a:p>
            <a:pPr lvl="2"/>
            <a:r>
              <a:rPr lang="en-US" dirty="0" smtClean="0"/>
              <a:t>Random</a:t>
            </a:r>
          </a:p>
          <a:p>
            <a:pPr lvl="1"/>
            <a:r>
              <a:rPr lang="en-US" dirty="0" smtClean="0"/>
              <a:t>Bayes Rate Model (or saturated model):</a:t>
            </a:r>
          </a:p>
          <a:p>
            <a:pPr lvl="2"/>
            <a:r>
              <a:rPr lang="en-US" dirty="0" smtClean="0"/>
              <a:t>Best possible model given data at hand</a:t>
            </a:r>
          </a:p>
          <a:p>
            <a:r>
              <a:rPr lang="en-US" dirty="0" smtClean="0"/>
              <a:t>The Null and Saturated models set lower and upper bounds</a:t>
            </a:r>
          </a:p>
          <a:p>
            <a:pPr lvl="1"/>
            <a:r>
              <a:rPr lang="en-US" dirty="0" smtClean="0"/>
              <a:t>Single Variable Model</a:t>
            </a:r>
          </a:p>
          <a:p>
            <a:pPr lvl="2"/>
            <a:r>
              <a:rPr lang="en-US" dirty="0" smtClean="0"/>
              <a:t>More parsimonious that models relying on multiple variables.</a:t>
            </a:r>
          </a:p>
        </p:txBody>
      </p:sp>
      <p:sp>
        <p:nvSpPr>
          <p:cNvPr id="4" name="Slide Number Placeholder 3"/>
          <p:cNvSpPr>
            <a:spLocks noGrp="1"/>
          </p:cNvSpPr>
          <p:nvPr>
            <p:ph type="sldNum" sz="quarter" idx="12"/>
          </p:nvPr>
        </p:nvSpPr>
        <p:spPr/>
        <p:txBody>
          <a:bodyPr/>
          <a:lstStyle/>
          <a:p>
            <a:fld id="{80432D47-2E79-FF4E-9F46-6976E96FE9AC}" type="slidenum">
              <a:rPr lang="en-US" smtClean="0"/>
              <a:t>76</a:t>
            </a:fld>
            <a:endParaRPr lang="en-US"/>
          </a:p>
        </p:txBody>
      </p:sp>
    </p:spTree>
    <p:extLst>
      <p:ext uri="{BB962C8B-B14F-4D97-AF65-F5344CB8AC3E}">
        <p14:creationId xmlns:p14="http://schemas.microsoft.com/office/powerpoint/2010/main" val="22401970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Model Performance</a:t>
            </a:r>
            <a:endParaRPr lang="en-US" dirty="0"/>
          </a:p>
        </p:txBody>
      </p:sp>
      <p:sp>
        <p:nvSpPr>
          <p:cNvPr id="3" name="Content Placeholder 2"/>
          <p:cNvSpPr>
            <a:spLocks noGrp="1"/>
          </p:cNvSpPr>
          <p:nvPr>
            <p:ph idx="1"/>
          </p:nvPr>
        </p:nvSpPr>
        <p:spPr/>
        <p:txBody>
          <a:bodyPr>
            <a:normAutofit/>
          </a:bodyPr>
          <a:lstStyle/>
          <a:p>
            <a:r>
              <a:rPr lang="en-US" dirty="0" smtClean="0"/>
              <a:t>Evaluating classification models:</a:t>
            </a:r>
          </a:p>
          <a:p>
            <a:pPr lvl="1"/>
            <a:r>
              <a:rPr lang="en-US" dirty="0" smtClean="0"/>
              <a:t>Confusion Matrix:  table mapping observed to predicted outcomes.</a:t>
            </a:r>
          </a:p>
          <a:p>
            <a:pPr lvl="1"/>
            <a:r>
              <a:rPr lang="en-US" dirty="0" smtClean="0"/>
              <a:t>Accuracy:  The number of items correctly classified divided by the number of total items.</a:t>
            </a:r>
          </a:p>
          <a:p>
            <a:pPr lvl="2"/>
            <a:r>
              <a:rPr lang="en-US" dirty="0" smtClean="0"/>
              <a:t>Accuracy is not as helpful for unbalanced outcomes</a:t>
            </a:r>
          </a:p>
          <a:p>
            <a:pPr lvl="1"/>
            <a:r>
              <a:rPr lang="en-US" dirty="0" smtClean="0"/>
              <a:t>Precision: the fraction of the items a classifier flags as being in a class that actually are in the class.</a:t>
            </a:r>
          </a:p>
          <a:p>
            <a:pPr lvl="1"/>
            <a:r>
              <a:rPr lang="en-US" dirty="0" smtClean="0"/>
              <a:t>Recall: The fraction of things that actually are in a class that are detected as being so.</a:t>
            </a:r>
          </a:p>
          <a:p>
            <a:pPr lvl="1"/>
            <a:r>
              <a:rPr lang="en-US" dirty="0" smtClean="0"/>
              <a:t>F1 measure: combination of Precision and Recall</a:t>
            </a:r>
          </a:p>
          <a:p>
            <a:pPr lvl="2"/>
            <a:r>
              <a:rPr lang="en-US" dirty="0" smtClean="0"/>
              <a:t>(2 * precision * recall) / (precision + recall)</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77</a:t>
            </a:fld>
            <a:endParaRPr lang="en-US"/>
          </a:p>
        </p:txBody>
      </p:sp>
    </p:spTree>
    <p:extLst>
      <p:ext uri="{BB962C8B-B14F-4D97-AF65-F5344CB8AC3E}">
        <p14:creationId xmlns:p14="http://schemas.microsoft.com/office/powerpoint/2010/main" val="282939117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(cont.)</a:t>
            </a:r>
            <a:endParaRPr lang="en-US" dirty="0"/>
          </a:p>
        </p:txBody>
      </p:sp>
      <p:sp>
        <p:nvSpPr>
          <p:cNvPr id="3" name="Content Placeholder 2"/>
          <p:cNvSpPr>
            <a:spLocks noGrp="1"/>
          </p:cNvSpPr>
          <p:nvPr>
            <p:ph idx="1"/>
          </p:nvPr>
        </p:nvSpPr>
        <p:spPr/>
        <p:txBody>
          <a:bodyPr>
            <a:normAutofit/>
          </a:bodyPr>
          <a:lstStyle/>
          <a:p>
            <a:r>
              <a:rPr lang="en-US" dirty="0" smtClean="0"/>
              <a:t>Sensitivity: True Positive Rate (Exactly the same as recall)</a:t>
            </a:r>
          </a:p>
          <a:p>
            <a:pPr lvl="1"/>
            <a:r>
              <a:rPr lang="en-US" dirty="0" smtClean="0"/>
              <a:t>The fraction of things in a category detected as being so by the model</a:t>
            </a:r>
          </a:p>
          <a:p>
            <a:r>
              <a:rPr lang="en-US" dirty="0" smtClean="0"/>
              <a:t>Specificity: True Negative Rate</a:t>
            </a:r>
          </a:p>
          <a:p>
            <a:pPr lvl="1"/>
            <a:r>
              <a:rPr lang="en-US" dirty="0" smtClean="0"/>
              <a:t>The fraction of things not in a category that are detected as not being so by the model</a:t>
            </a:r>
          </a:p>
          <a:p>
            <a:r>
              <a:rPr lang="en-US" dirty="0" smtClean="0"/>
              <a:t>They mirror each other if categories of two-category outcome variables are flipped (Spam and Not Spam)</a:t>
            </a:r>
          </a:p>
          <a:p>
            <a:r>
              <a:rPr lang="en-US" dirty="0" smtClean="0"/>
              <a:t>Null classifiers will always return a zero on either Sensitivity or Specificity</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78</a:t>
            </a:fld>
            <a:endParaRPr lang="en-US"/>
          </a:p>
        </p:txBody>
      </p:sp>
    </p:spTree>
    <p:extLst>
      <p:ext uri="{BB962C8B-B14F-4D97-AF65-F5344CB8AC3E}">
        <p14:creationId xmlns:p14="http://schemas.microsoft.com/office/powerpoint/2010/main" val="25895671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Scoring Methods</a:t>
            </a:r>
            <a:endParaRPr lang="en-US" dirty="0"/>
          </a:p>
        </p:txBody>
      </p:sp>
      <p:sp>
        <p:nvSpPr>
          <p:cNvPr id="3" name="Content Placeholder 2"/>
          <p:cNvSpPr>
            <a:spLocks noGrp="1"/>
          </p:cNvSpPr>
          <p:nvPr>
            <p:ph idx="1"/>
          </p:nvPr>
        </p:nvSpPr>
        <p:spPr/>
        <p:txBody>
          <a:bodyPr/>
          <a:lstStyle/>
          <a:p>
            <a:r>
              <a:rPr lang="en-US" dirty="0" smtClean="0"/>
              <a:t>Root Mean Squared Error:</a:t>
            </a:r>
          </a:p>
          <a:p>
            <a:pPr lvl="1"/>
            <a:r>
              <a:rPr lang="en-US" dirty="0" smtClean="0"/>
              <a:t>Square root of average square of the differences between observed and predicted values of the outcome.</a:t>
            </a:r>
          </a:p>
          <a:p>
            <a:pPr lvl="2"/>
            <a:r>
              <a:rPr lang="en-US" dirty="0" smtClean="0"/>
              <a:t>Same units as the outcome variable.</a:t>
            </a:r>
          </a:p>
          <a:p>
            <a:pPr lvl="1"/>
            <a:r>
              <a:rPr lang="en-US" dirty="0" smtClean="0"/>
              <a:t>R-squared:</a:t>
            </a:r>
          </a:p>
          <a:p>
            <a:pPr lvl="1"/>
            <a:r>
              <a:rPr lang="en-US" dirty="0" smtClean="0"/>
              <a:t>Absolute Error – not generally recommended as RMSE or just MSE recover aggregate results better.</a:t>
            </a:r>
          </a:p>
        </p:txBody>
      </p:sp>
      <p:sp>
        <p:nvSpPr>
          <p:cNvPr id="4" name="Slide Number Placeholder 3"/>
          <p:cNvSpPr>
            <a:spLocks noGrp="1"/>
          </p:cNvSpPr>
          <p:nvPr>
            <p:ph type="sldNum" sz="quarter" idx="12"/>
          </p:nvPr>
        </p:nvSpPr>
        <p:spPr/>
        <p:txBody>
          <a:bodyPr/>
          <a:lstStyle/>
          <a:p>
            <a:fld id="{80432D47-2E79-FF4E-9F46-6976E96FE9AC}" type="slidenum">
              <a:rPr lang="en-US" smtClean="0"/>
              <a:t>79</a:t>
            </a:fld>
            <a:endParaRPr lang="en-US"/>
          </a:p>
        </p:txBody>
      </p:sp>
    </p:spTree>
    <p:extLst>
      <p:ext uri="{BB962C8B-B14F-4D97-AF65-F5344CB8AC3E}">
        <p14:creationId xmlns:p14="http://schemas.microsoft.com/office/powerpoint/2010/main" val="3805332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66929" y="3035643"/>
            <a:ext cx="3235195" cy="2034858"/>
          </a:xfrm>
          <a:prstGeom prst="rect">
            <a:avLst/>
          </a:prstGeom>
        </p:spPr>
      </p:pic>
      <p:pic>
        <p:nvPicPr>
          <p:cNvPr id="4" name="Picture 3"/>
          <p:cNvPicPr>
            <a:picLocks noChangeAspect="1"/>
          </p:cNvPicPr>
          <p:nvPr/>
        </p:nvPicPr>
        <p:blipFill>
          <a:blip r:embed="rId3"/>
          <a:stretch>
            <a:fillRect/>
          </a:stretch>
        </p:blipFill>
        <p:spPr>
          <a:xfrm>
            <a:off x="1211055" y="2899501"/>
            <a:ext cx="2618182" cy="2920821"/>
          </a:xfrm>
          <a:prstGeom prst="rect">
            <a:avLst/>
          </a:prstGeom>
        </p:spPr>
      </p:pic>
      <p:pic>
        <p:nvPicPr>
          <p:cNvPr id="6" name="Picture 5"/>
          <p:cNvPicPr>
            <a:picLocks noChangeAspect="1"/>
          </p:cNvPicPr>
          <p:nvPr/>
        </p:nvPicPr>
        <p:blipFill rotWithShape="1">
          <a:blip r:embed="rId4"/>
          <a:srcRect t="31263" b="30843"/>
          <a:stretch/>
        </p:blipFill>
        <p:spPr>
          <a:xfrm>
            <a:off x="2720051" y="1795190"/>
            <a:ext cx="4064476" cy="1104311"/>
          </a:xfrm>
          <a:prstGeom prst="rect">
            <a:avLst/>
          </a:prstGeom>
        </p:spPr>
      </p:pic>
      <p:pic>
        <p:nvPicPr>
          <p:cNvPr id="5" name="Picture 4"/>
          <p:cNvPicPr>
            <a:picLocks noChangeAspect="1"/>
          </p:cNvPicPr>
          <p:nvPr/>
        </p:nvPicPr>
        <p:blipFill>
          <a:blip r:embed="rId5"/>
          <a:stretch>
            <a:fillRect/>
          </a:stretch>
        </p:blipFill>
        <p:spPr>
          <a:xfrm>
            <a:off x="4716238" y="2512898"/>
            <a:ext cx="548726" cy="548726"/>
          </a:xfrm>
          <a:prstGeom prst="rect">
            <a:avLst/>
          </a:prstGeom>
        </p:spPr>
      </p:pic>
      <p:pic>
        <p:nvPicPr>
          <p:cNvPr id="8" name="Picture 7"/>
          <p:cNvPicPr>
            <a:picLocks noChangeAspect="1"/>
          </p:cNvPicPr>
          <p:nvPr/>
        </p:nvPicPr>
        <p:blipFill>
          <a:blip r:embed="rId6"/>
          <a:stretch>
            <a:fillRect/>
          </a:stretch>
        </p:blipFill>
        <p:spPr>
          <a:xfrm>
            <a:off x="3801911" y="3465904"/>
            <a:ext cx="1400061" cy="1400061"/>
          </a:xfrm>
          <a:prstGeom prst="rect">
            <a:avLst/>
          </a:prstGeom>
        </p:spPr>
      </p:pic>
    </p:spTree>
    <p:extLst>
      <p:ext uri="{BB962C8B-B14F-4D97-AF65-F5344CB8AC3E}">
        <p14:creationId xmlns:p14="http://schemas.microsoft.com/office/powerpoint/2010/main" val="80540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Probability Model Fit</a:t>
            </a:r>
            <a:endParaRPr lang="en-US" dirty="0"/>
          </a:p>
        </p:txBody>
      </p:sp>
      <p:sp>
        <p:nvSpPr>
          <p:cNvPr id="3" name="Content Placeholder 2"/>
          <p:cNvSpPr>
            <a:spLocks noGrp="1"/>
          </p:cNvSpPr>
          <p:nvPr>
            <p:ph idx="1"/>
          </p:nvPr>
        </p:nvSpPr>
        <p:spPr/>
        <p:txBody>
          <a:bodyPr>
            <a:normAutofit/>
          </a:bodyPr>
          <a:lstStyle/>
          <a:p>
            <a:r>
              <a:rPr lang="en-US" dirty="0" smtClean="0"/>
              <a:t>Area under the Receiver operating characteristic (ROC) curve</a:t>
            </a:r>
          </a:p>
          <a:p>
            <a:pPr lvl="1"/>
            <a:r>
              <a:rPr lang="en-US" dirty="0" smtClean="0"/>
              <a:t>Ranges between 1.0 and 0.5</a:t>
            </a:r>
          </a:p>
          <a:p>
            <a:pPr lvl="1"/>
            <a:r>
              <a:rPr lang="en-US" dirty="0" smtClean="0"/>
              <a:t>Every possible tradeoff between sensitivity and specificity for a classifier</a:t>
            </a:r>
          </a:p>
          <a:p>
            <a:r>
              <a:rPr lang="en-US" dirty="0" smtClean="0"/>
              <a:t>Log likelihood</a:t>
            </a:r>
          </a:p>
          <a:p>
            <a:r>
              <a:rPr lang="en-US" dirty="0" smtClean="0"/>
              <a:t>Deviance</a:t>
            </a:r>
          </a:p>
          <a:p>
            <a:r>
              <a:rPr lang="en-US" dirty="0" smtClean="0"/>
              <a:t>AIC/BIC</a:t>
            </a:r>
          </a:p>
          <a:p>
            <a:r>
              <a:rPr lang="en-US" dirty="0" smtClean="0"/>
              <a:t>Entropy: measures uncertainty. Lower conditional entropy is good.</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80</a:t>
            </a:fld>
            <a:endParaRPr lang="en-US"/>
          </a:p>
        </p:txBody>
      </p:sp>
    </p:spTree>
    <p:extLst>
      <p:ext uri="{BB962C8B-B14F-4D97-AF65-F5344CB8AC3E}">
        <p14:creationId xmlns:p14="http://schemas.microsoft.com/office/powerpoint/2010/main" val="17304987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Cluster Models</a:t>
            </a:r>
            <a:endParaRPr lang="en-US" dirty="0"/>
          </a:p>
        </p:txBody>
      </p:sp>
      <p:sp>
        <p:nvSpPr>
          <p:cNvPr id="3" name="Content Placeholder 2"/>
          <p:cNvSpPr>
            <a:spLocks noGrp="1"/>
          </p:cNvSpPr>
          <p:nvPr>
            <p:ph idx="1"/>
          </p:nvPr>
        </p:nvSpPr>
        <p:spPr/>
        <p:txBody>
          <a:bodyPr/>
          <a:lstStyle/>
          <a:p>
            <a:r>
              <a:rPr lang="en-US" dirty="0" smtClean="0"/>
              <a:t>Avoiding:</a:t>
            </a:r>
          </a:p>
          <a:p>
            <a:pPr lvl="1"/>
            <a:r>
              <a:rPr lang="en-US" dirty="0" smtClean="0"/>
              <a:t>“Hair” clusters – those with very few data points</a:t>
            </a:r>
          </a:p>
          <a:p>
            <a:pPr lvl="1"/>
            <a:r>
              <a:rPr lang="en-US" dirty="0" smtClean="0"/>
              <a:t>“Waste” clusters – those with a large proportion of data points</a:t>
            </a:r>
          </a:p>
          <a:p>
            <a:r>
              <a:rPr lang="en-US" dirty="0" smtClean="0"/>
              <a:t>Intra-cluster distance vs. cross-cluster distance.</a:t>
            </a:r>
          </a:p>
          <a:p>
            <a:r>
              <a:rPr lang="en-US" dirty="0" smtClean="0"/>
              <a:t>Generate cluster labels and then use classifier methods to re-evaluate fit</a:t>
            </a:r>
          </a:p>
          <a:p>
            <a:pPr lvl="1"/>
            <a:r>
              <a:rPr lang="en-US" dirty="0" smtClean="0"/>
              <a:t>Don’t use the outcome variable of interest in the clustering process (Spam vs. Not-spam) </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81</a:t>
            </a:fld>
            <a:endParaRPr lang="en-US"/>
          </a:p>
        </p:txBody>
      </p:sp>
    </p:spTree>
    <p:extLst>
      <p:ext uri="{BB962C8B-B14F-4D97-AF65-F5344CB8AC3E}">
        <p14:creationId xmlns:p14="http://schemas.microsoft.com/office/powerpoint/2010/main" val="1086904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Performance Final Thoughts</a:t>
            </a:r>
            <a:endParaRPr lang="en-US" dirty="0"/>
          </a:p>
        </p:txBody>
      </p:sp>
      <p:sp>
        <p:nvSpPr>
          <p:cNvPr id="3" name="Content Placeholder 2"/>
          <p:cNvSpPr>
            <a:spLocks noGrp="1"/>
          </p:cNvSpPr>
          <p:nvPr>
            <p:ph idx="1"/>
          </p:nvPr>
        </p:nvSpPr>
        <p:spPr/>
        <p:txBody>
          <a:bodyPr/>
          <a:lstStyle/>
          <a:p>
            <a:r>
              <a:rPr lang="en-US" dirty="0" smtClean="0"/>
              <a:t>The worst possible outcome is NOT failing to find a a good model.</a:t>
            </a:r>
          </a:p>
          <a:p>
            <a:r>
              <a:rPr lang="en-US" dirty="0" smtClean="0"/>
              <a:t>The worst possible outcome is thinking you have a good model when you really don’t.</a:t>
            </a:r>
          </a:p>
          <a:p>
            <a:r>
              <a:rPr lang="en-US" dirty="0" smtClean="0"/>
              <a:t>Besides over-fitting and all of the other problems we’ve mentioned, another problem is </a:t>
            </a:r>
            <a:r>
              <a:rPr lang="en-US" dirty="0" err="1" smtClean="0"/>
              <a:t>endogeneity</a:t>
            </a:r>
            <a:r>
              <a:rPr lang="en-US" dirty="0" smtClean="0"/>
              <a:t>:</a:t>
            </a:r>
          </a:p>
          <a:p>
            <a:pPr lvl="1"/>
            <a:r>
              <a:rPr lang="en-US" dirty="0" smtClean="0"/>
              <a:t>A situation where the outcome variable is actually a (partial) cause of one of your independent variables.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82</a:t>
            </a:fld>
            <a:endParaRPr lang="en-US"/>
          </a:p>
        </p:txBody>
      </p:sp>
    </p:spTree>
    <p:extLst>
      <p:ext uri="{BB962C8B-B14F-4D97-AF65-F5344CB8AC3E}">
        <p14:creationId xmlns:p14="http://schemas.microsoft.com/office/powerpoint/2010/main" val="5289740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Memorization Methods</a:t>
            </a:r>
            <a:endParaRPr lang="en-US" dirty="0"/>
          </a:p>
        </p:txBody>
      </p:sp>
      <p:sp>
        <p:nvSpPr>
          <p:cNvPr id="3" name="Content Placeholder 2"/>
          <p:cNvSpPr>
            <a:spLocks noGrp="1"/>
          </p:cNvSpPr>
          <p:nvPr>
            <p:ph idx="1"/>
          </p:nvPr>
        </p:nvSpPr>
        <p:spPr/>
        <p:txBody>
          <a:bodyPr/>
          <a:lstStyle/>
          <a:p>
            <a:r>
              <a:rPr lang="en-US" dirty="0" smtClean="0"/>
              <a:t>Methods that return the majority category or average value for the outcome variable for a subset of the training data.</a:t>
            </a:r>
          </a:p>
          <a:p>
            <a:r>
              <a:rPr lang="en-US" dirty="0" smtClean="0"/>
              <a:t>We’ll focus on classifier models.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83</a:t>
            </a:fld>
            <a:endParaRPr lang="en-US"/>
          </a:p>
        </p:txBody>
      </p:sp>
    </p:spTree>
    <p:extLst>
      <p:ext uri="{BB962C8B-B14F-4D97-AF65-F5344CB8AC3E}">
        <p14:creationId xmlns:p14="http://schemas.microsoft.com/office/powerpoint/2010/main" val="14702137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Variable Models</a:t>
            </a:r>
            <a:endParaRPr lang="en-US" dirty="0"/>
          </a:p>
        </p:txBody>
      </p:sp>
      <p:sp>
        <p:nvSpPr>
          <p:cNvPr id="3" name="Content Placeholder 2"/>
          <p:cNvSpPr>
            <a:spLocks noGrp="1"/>
          </p:cNvSpPr>
          <p:nvPr>
            <p:ph idx="1"/>
          </p:nvPr>
        </p:nvSpPr>
        <p:spPr/>
        <p:txBody>
          <a:bodyPr/>
          <a:lstStyle/>
          <a:p>
            <a:r>
              <a:rPr lang="en-US" dirty="0" smtClean="0"/>
              <a:t>Tables</a:t>
            </a:r>
          </a:p>
          <a:p>
            <a:pPr lvl="1"/>
            <a:r>
              <a:rPr lang="en-US" dirty="0" smtClean="0"/>
              <a:t>Pivot tables or contingency tables: just a cross-tabulation between the outcome and a single (categorical) predictor.</a:t>
            </a:r>
          </a:p>
          <a:p>
            <a:pPr lvl="1"/>
            <a:r>
              <a:rPr lang="en-US" dirty="0" smtClean="0"/>
              <a:t>The goal is to see how well the predictor does at predicting categories of the outcome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84</a:t>
            </a:fld>
            <a:endParaRPr lang="en-US"/>
          </a:p>
        </p:txBody>
      </p:sp>
    </p:spTree>
    <p:extLst>
      <p:ext uri="{BB962C8B-B14F-4D97-AF65-F5344CB8AC3E}">
        <p14:creationId xmlns:p14="http://schemas.microsoft.com/office/powerpoint/2010/main" val="348033710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Multi-variable models</a:t>
            </a:r>
            <a:endParaRPr lang="en-US" dirty="0"/>
          </a:p>
        </p:txBody>
      </p:sp>
      <p:sp>
        <p:nvSpPr>
          <p:cNvPr id="3" name="Content Placeholder 2"/>
          <p:cNvSpPr>
            <a:spLocks noGrp="1"/>
          </p:cNvSpPr>
          <p:nvPr>
            <p:ph idx="1"/>
          </p:nvPr>
        </p:nvSpPr>
        <p:spPr/>
        <p:txBody>
          <a:bodyPr/>
          <a:lstStyle/>
          <a:p>
            <a:r>
              <a:rPr lang="en-US" dirty="0" smtClean="0"/>
              <a:t>Most of the time we still mean a single outcome variable, but using two or more independent variables to predict it.</a:t>
            </a:r>
          </a:p>
          <a:p>
            <a:r>
              <a:rPr lang="en-US" dirty="0" smtClean="0"/>
              <a:t>Often called multivariate models, but this is wrong.</a:t>
            </a:r>
          </a:p>
          <a:p>
            <a:pPr lvl="1"/>
            <a:r>
              <a:rPr lang="en-US" dirty="0" smtClean="0"/>
              <a:t>Multivariate really means more than one outcome (or dependent) variable, which generally means more than one statistical equation.</a:t>
            </a:r>
          </a:p>
          <a:p>
            <a:r>
              <a:rPr lang="en-US" dirty="0" smtClean="0"/>
              <a:t>A key question is how to pick the variables to include.</a:t>
            </a:r>
          </a:p>
        </p:txBody>
      </p:sp>
      <p:sp>
        <p:nvSpPr>
          <p:cNvPr id="4" name="Slide Number Placeholder 3"/>
          <p:cNvSpPr>
            <a:spLocks noGrp="1"/>
          </p:cNvSpPr>
          <p:nvPr>
            <p:ph type="sldNum" sz="quarter" idx="12"/>
          </p:nvPr>
        </p:nvSpPr>
        <p:spPr/>
        <p:txBody>
          <a:bodyPr/>
          <a:lstStyle/>
          <a:p>
            <a:fld id="{80432D47-2E79-FF4E-9F46-6976E96FE9AC}" type="slidenum">
              <a:rPr lang="en-US" smtClean="0"/>
              <a:t>85</a:t>
            </a:fld>
            <a:endParaRPr lang="en-US"/>
          </a:p>
        </p:txBody>
      </p:sp>
    </p:spTree>
    <p:extLst>
      <p:ext uri="{BB962C8B-B14F-4D97-AF65-F5344CB8AC3E}">
        <p14:creationId xmlns:p14="http://schemas.microsoft.com/office/powerpoint/2010/main" val="34340454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Picking Independent Variables</a:t>
            </a:r>
            <a:endParaRPr lang="en-US" dirty="0"/>
          </a:p>
        </p:txBody>
      </p:sp>
      <p:sp>
        <p:nvSpPr>
          <p:cNvPr id="3" name="Content Placeholder 2"/>
          <p:cNvSpPr>
            <a:spLocks noGrp="1"/>
          </p:cNvSpPr>
          <p:nvPr>
            <p:ph idx="1"/>
          </p:nvPr>
        </p:nvSpPr>
        <p:spPr/>
        <p:txBody>
          <a:bodyPr/>
          <a:lstStyle/>
          <a:p>
            <a:r>
              <a:rPr lang="en-US" dirty="0" smtClean="0"/>
              <a:t>Pick based on theory – always the best starting point</a:t>
            </a:r>
          </a:p>
          <a:p>
            <a:r>
              <a:rPr lang="en-US" dirty="0" smtClean="0"/>
              <a:t>Pick based on availability – “the art of what is possible”</a:t>
            </a:r>
          </a:p>
          <a:p>
            <a:r>
              <a:rPr lang="en-US" dirty="0" smtClean="0"/>
              <a:t>Pick based on performance</a:t>
            </a:r>
          </a:p>
          <a:p>
            <a:pPr lvl="1"/>
            <a:r>
              <a:rPr lang="en-US" dirty="0" smtClean="0"/>
              <a:t>Establish some threshold</a:t>
            </a:r>
          </a:p>
          <a:p>
            <a:pPr lvl="1"/>
            <a:r>
              <a:rPr lang="en-US" dirty="0" smtClean="0"/>
              <a:t>Consider basing this on “calibration” data set</a:t>
            </a:r>
          </a:p>
          <a:p>
            <a:pPr lvl="2"/>
            <a:r>
              <a:rPr lang="en-US" dirty="0" smtClean="0"/>
              <a:t>Not training data – over-fitting</a:t>
            </a:r>
          </a:p>
          <a:p>
            <a:pPr lvl="2"/>
            <a:r>
              <a:rPr lang="en-US" dirty="0" smtClean="0"/>
              <a:t>Not testing data – you must leave that alone for model evaluation, not model building.</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86</a:t>
            </a:fld>
            <a:endParaRPr lang="en-US"/>
          </a:p>
        </p:txBody>
      </p:sp>
    </p:spTree>
    <p:extLst>
      <p:ext uri="{BB962C8B-B14F-4D97-AF65-F5344CB8AC3E}">
        <p14:creationId xmlns:p14="http://schemas.microsoft.com/office/powerpoint/2010/main" val="14074719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Content Placeholder 2"/>
          <p:cNvSpPr>
            <a:spLocks noGrp="1"/>
          </p:cNvSpPr>
          <p:nvPr>
            <p:ph idx="1"/>
          </p:nvPr>
        </p:nvSpPr>
        <p:spPr/>
        <p:txBody>
          <a:bodyPr/>
          <a:lstStyle/>
          <a:p>
            <a:r>
              <a:rPr lang="en-US" dirty="0" smtClean="0"/>
              <a:t>Decision trees make predictions that are piecewise constant.</a:t>
            </a:r>
          </a:p>
          <a:p>
            <a:r>
              <a:rPr lang="en-US" dirty="0" smtClean="0"/>
              <a:t>The data is divided based on classes of the independent variables with the goal of predicting values of the outcome variable.</a:t>
            </a:r>
          </a:p>
          <a:p>
            <a:r>
              <a:rPr lang="en-US" dirty="0" smtClean="0"/>
              <a:t>Multiple or all possible trees are considered</a:t>
            </a:r>
          </a:p>
          <a:p>
            <a:r>
              <a:rPr lang="en-US" dirty="0" smtClean="0"/>
              <a:t>Partitioning ends – you hit leaves – when either all outcomes on the branch are identical or when further splitting does not improve prediction</a:t>
            </a:r>
          </a:p>
        </p:txBody>
      </p:sp>
      <p:sp>
        <p:nvSpPr>
          <p:cNvPr id="4" name="Slide Number Placeholder 3"/>
          <p:cNvSpPr>
            <a:spLocks noGrp="1"/>
          </p:cNvSpPr>
          <p:nvPr>
            <p:ph type="sldNum" sz="quarter" idx="12"/>
          </p:nvPr>
        </p:nvSpPr>
        <p:spPr/>
        <p:txBody>
          <a:bodyPr/>
          <a:lstStyle/>
          <a:p>
            <a:fld id="{80432D47-2E79-FF4E-9F46-6976E96FE9AC}" type="slidenum">
              <a:rPr lang="en-US" smtClean="0"/>
              <a:t>87</a:t>
            </a:fld>
            <a:endParaRPr lang="en-US"/>
          </a:p>
        </p:txBody>
      </p:sp>
    </p:spTree>
    <p:extLst>
      <p:ext uri="{BB962C8B-B14F-4D97-AF65-F5344CB8AC3E}">
        <p14:creationId xmlns:p14="http://schemas.microsoft.com/office/powerpoint/2010/main" val="39221614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5548" y="1839384"/>
            <a:ext cx="5313829" cy="5018616"/>
          </a:xfrm>
          <a:prstGeom prst="rect">
            <a:avLst/>
          </a:prstGeom>
        </p:spPr>
      </p:pic>
      <p:sp>
        <p:nvSpPr>
          <p:cNvPr id="5" name="TextBox 4"/>
          <p:cNvSpPr txBox="1"/>
          <p:nvPr/>
        </p:nvSpPr>
        <p:spPr>
          <a:xfrm>
            <a:off x="131347" y="131374"/>
            <a:ext cx="8966116" cy="1569660"/>
          </a:xfrm>
          <a:prstGeom prst="rect">
            <a:avLst/>
          </a:prstGeom>
          <a:noFill/>
        </p:spPr>
        <p:txBody>
          <a:bodyPr wrap="none" rtlCol="0">
            <a:spAutoFit/>
          </a:bodyPr>
          <a:lstStyle/>
          <a:p>
            <a:r>
              <a:rPr lang="en-US" sz="2400" dirty="0" smtClean="0"/>
              <a:t>A tree showing survival of passengers on the Titanic</a:t>
            </a:r>
          </a:p>
          <a:p>
            <a:r>
              <a:rPr lang="en-US" sz="2400" dirty="0" smtClean="0"/>
              <a:t> ("</a:t>
            </a:r>
            <a:r>
              <a:rPr lang="en-US" sz="2400" dirty="0" err="1" smtClean="0"/>
              <a:t>sibsp</a:t>
            </a:r>
            <a:r>
              <a:rPr lang="en-US" sz="2400" dirty="0" smtClean="0"/>
              <a:t>" is the number of spouses or siblings aboard). </a:t>
            </a:r>
          </a:p>
          <a:p>
            <a:r>
              <a:rPr lang="en-US" sz="2400" dirty="0" smtClean="0"/>
              <a:t>The figures under the leaves show the probability of survival</a:t>
            </a:r>
          </a:p>
          <a:p>
            <a:r>
              <a:rPr lang="en-US" sz="2400" dirty="0" smtClean="0"/>
              <a:t> and the percentage of observations in the leaf.</a:t>
            </a:r>
            <a:endParaRPr lang="en-US" sz="2400" dirty="0"/>
          </a:p>
        </p:txBody>
      </p:sp>
      <p:sp>
        <p:nvSpPr>
          <p:cNvPr id="2" name="Slide Number Placeholder 1"/>
          <p:cNvSpPr>
            <a:spLocks noGrp="1"/>
          </p:cNvSpPr>
          <p:nvPr>
            <p:ph type="sldNum" sz="quarter" idx="12"/>
          </p:nvPr>
        </p:nvSpPr>
        <p:spPr/>
        <p:txBody>
          <a:bodyPr/>
          <a:lstStyle/>
          <a:p>
            <a:fld id="{80432D47-2E79-FF4E-9F46-6976E96FE9AC}" type="slidenum">
              <a:rPr lang="en-US" smtClean="0"/>
              <a:t>88</a:t>
            </a:fld>
            <a:endParaRPr lang="en-US"/>
          </a:p>
        </p:txBody>
      </p:sp>
    </p:spTree>
    <p:extLst>
      <p:ext uri="{BB962C8B-B14F-4D97-AF65-F5344CB8AC3E}">
        <p14:creationId xmlns:p14="http://schemas.microsoft.com/office/powerpoint/2010/main" val="206808434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Nearest Neighbor Methods</a:t>
            </a:r>
            <a:endParaRPr lang="en-US" dirty="0"/>
          </a:p>
        </p:txBody>
      </p:sp>
      <p:sp>
        <p:nvSpPr>
          <p:cNvPr id="3" name="Content Placeholder 2"/>
          <p:cNvSpPr>
            <a:spLocks noGrp="1"/>
          </p:cNvSpPr>
          <p:nvPr>
            <p:ph idx="1"/>
          </p:nvPr>
        </p:nvSpPr>
        <p:spPr/>
        <p:txBody>
          <a:bodyPr>
            <a:normAutofit/>
          </a:bodyPr>
          <a:lstStyle/>
          <a:p>
            <a:r>
              <a:rPr lang="en-US" dirty="0" smtClean="0"/>
              <a:t>Finds K training observations that are nearest to the observation then uses the average of their outcomes as the prediction for the observation in question.</a:t>
            </a:r>
          </a:p>
          <a:p>
            <a:r>
              <a:rPr lang="en-US" dirty="0" smtClean="0"/>
              <a:t>Nearest can be defined multiple ways, but many rest on Euclidean distance so it is best to use independent variables that are continuous, </a:t>
            </a:r>
            <a:r>
              <a:rPr lang="en-US" dirty="0" err="1" smtClean="0"/>
              <a:t>nonduplicative</a:t>
            </a:r>
            <a:r>
              <a:rPr lang="en-US" dirty="0" smtClean="0"/>
              <a:t> and orthogonal to each other.</a:t>
            </a:r>
          </a:p>
          <a:p>
            <a:r>
              <a:rPr lang="en-US" dirty="0" smtClean="0"/>
              <a:t>When outcomes are unbalanced, use a larger value for K, such as large enough to have a good chance of observing 10 rare outcomes.</a:t>
            </a:r>
          </a:p>
          <a:p>
            <a:pPr lvl="1"/>
            <a:r>
              <a:rPr lang="en-US" dirty="0" smtClean="0"/>
              <a:t>K ≈ 10/</a:t>
            </a:r>
            <a:r>
              <a:rPr lang="en-US" dirty="0" err="1" smtClean="0"/>
              <a:t>prob</a:t>
            </a:r>
            <a:r>
              <a:rPr lang="en-US" dirty="0" smtClean="0"/>
              <a:t>(rare)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89</a:t>
            </a:fld>
            <a:endParaRPr lang="en-US"/>
          </a:p>
        </p:txBody>
      </p:sp>
    </p:spTree>
    <p:extLst>
      <p:ext uri="{BB962C8B-B14F-4D97-AF65-F5344CB8AC3E}">
        <p14:creationId xmlns:p14="http://schemas.microsoft.com/office/powerpoint/2010/main" val="40886038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872005" y="4320680"/>
            <a:ext cx="6225028" cy="745924"/>
            <a:chOff x="968742" y="3911346"/>
            <a:chExt cx="6915617" cy="828675"/>
          </a:xfrm>
        </p:grpSpPr>
        <p:sp>
          <p:nvSpPr>
            <p:cNvPr id="9" name="TextBox 8"/>
            <p:cNvSpPr txBox="1"/>
            <p:nvPr/>
          </p:nvSpPr>
          <p:spPr>
            <a:xfrm>
              <a:off x="968742" y="4187571"/>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Smart Appliances</a:t>
              </a:r>
              <a:endParaRPr lang="en-US" sz="1620" b="1" baseline="30000" dirty="0">
                <a:latin typeface="Arial" charset="0"/>
                <a:ea typeface="Arial" charset="0"/>
                <a:cs typeface="Arial" charset="0"/>
              </a:endParaRPr>
            </a:p>
          </p:txBody>
        </p:sp>
        <p:grpSp>
          <p:nvGrpSpPr>
            <p:cNvPr id="50" name="Group 49"/>
            <p:cNvGrpSpPr/>
            <p:nvPr/>
          </p:nvGrpSpPr>
          <p:grpSpPr>
            <a:xfrm>
              <a:off x="4078483" y="3911346"/>
              <a:ext cx="3805876" cy="828675"/>
              <a:chOff x="4078483" y="3874294"/>
              <a:chExt cx="3805876" cy="828675"/>
            </a:xfrm>
          </p:grpSpPr>
          <p:sp>
            <p:nvSpPr>
              <p:cNvPr id="10" name="Oval 9"/>
              <p:cNvSpPr/>
              <p:nvPr/>
            </p:nvSpPr>
            <p:spPr>
              <a:xfrm>
                <a:off x="4078483" y="3874294"/>
                <a:ext cx="3805876"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11" name="Picture 10"/>
              <p:cNvPicPr>
                <a:picLocks noChangeAspect="1"/>
              </p:cNvPicPr>
              <p:nvPr/>
            </p:nvPicPr>
            <p:blipFill>
              <a:blip r:embed="rId2"/>
              <a:stretch>
                <a:fillRect/>
              </a:stretch>
            </p:blipFill>
            <p:spPr>
              <a:xfrm>
                <a:off x="5026988" y="4046934"/>
                <a:ext cx="477978" cy="459655"/>
              </a:xfrm>
              <a:prstGeom prst="rect">
                <a:avLst/>
              </a:prstGeom>
            </p:spPr>
          </p:pic>
          <p:pic>
            <p:nvPicPr>
              <p:cNvPr id="12" name="Picture 11"/>
              <p:cNvPicPr>
                <a:picLocks noChangeAspect="1"/>
              </p:cNvPicPr>
              <p:nvPr/>
            </p:nvPicPr>
            <p:blipFill rotWithShape="1">
              <a:blip r:embed="rId3"/>
              <a:srcRect l="15658" t="20294" r="21183" b="3916"/>
              <a:stretch/>
            </p:blipFill>
            <p:spPr>
              <a:xfrm>
                <a:off x="5504966" y="4012406"/>
                <a:ext cx="430854" cy="497205"/>
              </a:xfrm>
              <a:prstGeom prst="rect">
                <a:avLst/>
              </a:prstGeom>
            </p:spPr>
          </p:pic>
          <p:pic>
            <p:nvPicPr>
              <p:cNvPr id="13" name="Picture 12"/>
              <p:cNvPicPr>
                <a:picLocks noChangeAspect="1"/>
              </p:cNvPicPr>
              <p:nvPr/>
            </p:nvPicPr>
            <p:blipFill>
              <a:blip r:embed="rId4"/>
              <a:stretch>
                <a:fillRect/>
              </a:stretch>
            </p:blipFill>
            <p:spPr>
              <a:xfrm>
                <a:off x="5982944" y="4192720"/>
                <a:ext cx="318952" cy="306725"/>
              </a:xfrm>
              <a:prstGeom prst="rect">
                <a:avLst/>
              </a:prstGeom>
            </p:spPr>
          </p:pic>
          <p:pic>
            <p:nvPicPr>
              <p:cNvPr id="14" name="Picture 13"/>
              <p:cNvPicPr>
                <a:picLocks noChangeAspect="1"/>
              </p:cNvPicPr>
              <p:nvPr/>
            </p:nvPicPr>
            <p:blipFill>
              <a:blip r:embed="rId5"/>
              <a:stretch>
                <a:fillRect/>
              </a:stretch>
            </p:blipFill>
            <p:spPr>
              <a:xfrm>
                <a:off x="6346749" y="4226400"/>
                <a:ext cx="318952" cy="306725"/>
              </a:xfrm>
              <a:prstGeom prst="rect">
                <a:avLst/>
              </a:prstGeom>
            </p:spPr>
          </p:pic>
          <p:pic>
            <p:nvPicPr>
              <p:cNvPr id="15" name="Picture 14"/>
              <p:cNvPicPr>
                <a:picLocks noChangeAspect="1"/>
              </p:cNvPicPr>
              <p:nvPr/>
            </p:nvPicPr>
            <p:blipFill>
              <a:blip r:embed="rId6"/>
              <a:stretch>
                <a:fillRect/>
              </a:stretch>
            </p:blipFill>
            <p:spPr>
              <a:xfrm>
                <a:off x="6665701" y="4178348"/>
                <a:ext cx="356951" cy="343268"/>
              </a:xfrm>
              <a:prstGeom prst="rect">
                <a:avLst/>
              </a:prstGeom>
            </p:spPr>
          </p:pic>
        </p:grpSp>
      </p:grpSp>
      <p:grpSp>
        <p:nvGrpSpPr>
          <p:cNvPr id="62" name="Group 61"/>
          <p:cNvGrpSpPr/>
          <p:nvPr/>
        </p:nvGrpSpPr>
        <p:grpSpPr>
          <a:xfrm>
            <a:off x="872004" y="2728089"/>
            <a:ext cx="6742133" cy="745924"/>
            <a:chOff x="968742" y="2078831"/>
            <a:chExt cx="7490088" cy="828675"/>
          </a:xfrm>
        </p:grpSpPr>
        <p:sp>
          <p:nvSpPr>
            <p:cNvPr id="20" name="TextBox 19"/>
            <p:cNvSpPr txBox="1"/>
            <p:nvPr/>
          </p:nvSpPr>
          <p:spPr>
            <a:xfrm>
              <a:off x="968742" y="2355056"/>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Industrial</a:t>
              </a:r>
              <a:endParaRPr lang="en-US" sz="1620" b="1" baseline="30000" dirty="0">
                <a:latin typeface="Arial" charset="0"/>
                <a:ea typeface="Arial" charset="0"/>
                <a:cs typeface="Arial" charset="0"/>
              </a:endParaRPr>
            </a:p>
          </p:txBody>
        </p:sp>
        <p:grpSp>
          <p:nvGrpSpPr>
            <p:cNvPr id="61" name="Group 60"/>
            <p:cNvGrpSpPr/>
            <p:nvPr/>
          </p:nvGrpSpPr>
          <p:grpSpPr>
            <a:xfrm>
              <a:off x="3479005" y="2078831"/>
              <a:ext cx="4979825" cy="828675"/>
              <a:chOff x="3479005" y="2078831"/>
              <a:chExt cx="4979825" cy="828675"/>
            </a:xfrm>
          </p:grpSpPr>
          <p:pic>
            <p:nvPicPr>
              <p:cNvPr id="23" name="Picture 22"/>
              <p:cNvPicPr>
                <a:picLocks noChangeAspect="1"/>
              </p:cNvPicPr>
              <p:nvPr/>
            </p:nvPicPr>
            <p:blipFill>
              <a:blip r:embed="rId7"/>
              <a:stretch>
                <a:fillRect/>
              </a:stretch>
            </p:blipFill>
            <p:spPr>
              <a:xfrm>
                <a:off x="4437528" y="2179984"/>
                <a:ext cx="607710" cy="584414"/>
              </a:xfrm>
              <a:prstGeom prst="rect">
                <a:avLst/>
              </a:prstGeom>
            </p:spPr>
          </p:pic>
          <p:grpSp>
            <p:nvGrpSpPr>
              <p:cNvPr id="54" name="Group 53"/>
              <p:cNvGrpSpPr/>
              <p:nvPr/>
            </p:nvGrpSpPr>
            <p:grpSpPr>
              <a:xfrm>
                <a:off x="3479005" y="2078831"/>
                <a:ext cx="4979825" cy="828675"/>
                <a:chOff x="3479005" y="2078831"/>
                <a:chExt cx="4979825" cy="828675"/>
              </a:xfrm>
            </p:grpSpPr>
            <p:sp>
              <p:nvSpPr>
                <p:cNvPr id="21" name="Oval 20"/>
                <p:cNvSpPr/>
                <p:nvPr/>
              </p:nvSpPr>
              <p:spPr>
                <a:xfrm>
                  <a:off x="3479005" y="2078831"/>
                  <a:ext cx="4979825"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22" name="Picture 21"/>
                <p:cNvPicPr>
                  <a:picLocks noChangeAspect="1"/>
                </p:cNvPicPr>
                <p:nvPr/>
              </p:nvPicPr>
              <p:blipFill>
                <a:blip r:embed="rId8"/>
                <a:stretch>
                  <a:fillRect/>
                </a:stretch>
              </p:blipFill>
              <p:spPr>
                <a:xfrm>
                  <a:off x="5148372" y="2147888"/>
                  <a:ext cx="555186" cy="533904"/>
                </a:xfrm>
                <a:prstGeom prst="rect">
                  <a:avLst/>
                </a:prstGeom>
              </p:spPr>
            </p:pic>
            <p:pic>
              <p:nvPicPr>
                <p:cNvPr id="24" name="Picture 23"/>
                <p:cNvPicPr>
                  <a:picLocks noChangeAspect="1"/>
                </p:cNvPicPr>
                <p:nvPr/>
              </p:nvPicPr>
              <p:blipFill>
                <a:blip r:embed="rId9"/>
                <a:stretch>
                  <a:fillRect/>
                </a:stretch>
              </p:blipFill>
              <p:spPr>
                <a:xfrm>
                  <a:off x="5800867" y="2290402"/>
                  <a:ext cx="433520" cy="416901"/>
                </a:xfrm>
                <a:prstGeom prst="rect">
                  <a:avLst/>
                </a:prstGeom>
              </p:spPr>
            </p:pic>
            <p:pic>
              <p:nvPicPr>
                <p:cNvPr id="25" name="Picture 24"/>
                <p:cNvPicPr>
                  <a:picLocks noChangeAspect="1"/>
                </p:cNvPicPr>
                <p:nvPr/>
              </p:nvPicPr>
              <p:blipFill>
                <a:blip r:embed="rId10"/>
                <a:stretch>
                  <a:fillRect/>
                </a:stretch>
              </p:blipFill>
              <p:spPr>
                <a:xfrm>
                  <a:off x="6331696" y="2162587"/>
                  <a:ext cx="539901" cy="519204"/>
                </a:xfrm>
                <a:prstGeom prst="rect">
                  <a:avLst/>
                </a:prstGeom>
              </p:spPr>
            </p:pic>
            <p:pic>
              <p:nvPicPr>
                <p:cNvPr id="26" name="Picture 25"/>
                <p:cNvPicPr>
                  <a:picLocks noChangeAspect="1"/>
                </p:cNvPicPr>
                <p:nvPr/>
              </p:nvPicPr>
              <p:blipFill rotWithShape="1">
                <a:blip r:embed="rId11"/>
                <a:srcRect t="27059" b="30587"/>
                <a:stretch/>
              </p:blipFill>
              <p:spPr>
                <a:xfrm>
                  <a:off x="7015214" y="2321094"/>
                  <a:ext cx="725527" cy="327378"/>
                </a:xfrm>
                <a:prstGeom prst="rect">
                  <a:avLst/>
                </a:prstGeom>
              </p:spPr>
            </p:pic>
          </p:grpSp>
        </p:grpSp>
      </p:grpSp>
      <p:grpSp>
        <p:nvGrpSpPr>
          <p:cNvPr id="53" name="Group 52"/>
          <p:cNvGrpSpPr/>
          <p:nvPr/>
        </p:nvGrpSpPr>
        <p:grpSpPr>
          <a:xfrm>
            <a:off x="872004" y="3536174"/>
            <a:ext cx="6483582" cy="745924"/>
            <a:chOff x="968742" y="2976563"/>
            <a:chExt cx="7202854" cy="828675"/>
          </a:xfrm>
        </p:grpSpPr>
        <p:sp>
          <p:nvSpPr>
            <p:cNvPr id="16" name="TextBox 15"/>
            <p:cNvSpPr txBox="1"/>
            <p:nvPr/>
          </p:nvSpPr>
          <p:spPr>
            <a:xfrm>
              <a:off x="968742" y="3252788"/>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Family Assets</a:t>
              </a:r>
              <a:endParaRPr lang="en-US" sz="1620" b="1" baseline="30000" dirty="0">
                <a:latin typeface="Arial" charset="0"/>
                <a:ea typeface="Arial" charset="0"/>
                <a:cs typeface="Arial" charset="0"/>
              </a:endParaRPr>
            </a:p>
          </p:txBody>
        </p:sp>
        <p:grpSp>
          <p:nvGrpSpPr>
            <p:cNvPr id="52" name="Group 51"/>
            <p:cNvGrpSpPr/>
            <p:nvPr/>
          </p:nvGrpSpPr>
          <p:grpSpPr>
            <a:xfrm>
              <a:off x="3791248" y="2976563"/>
              <a:ext cx="4380348" cy="828675"/>
              <a:chOff x="3791248" y="2976563"/>
              <a:chExt cx="4380348" cy="828675"/>
            </a:xfrm>
          </p:grpSpPr>
          <p:sp>
            <p:nvSpPr>
              <p:cNvPr id="17" name="Oval 16"/>
              <p:cNvSpPr/>
              <p:nvPr/>
            </p:nvSpPr>
            <p:spPr>
              <a:xfrm>
                <a:off x="3791248" y="2976563"/>
                <a:ext cx="4380348"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18" name="Picture 17"/>
              <p:cNvPicPr>
                <a:picLocks noChangeAspect="1"/>
              </p:cNvPicPr>
              <p:nvPr/>
            </p:nvPicPr>
            <p:blipFill rotWithShape="1">
              <a:blip r:embed="rId12"/>
              <a:srcRect t="34116" b="30590"/>
              <a:stretch/>
            </p:blipFill>
            <p:spPr>
              <a:xfrm>
                <a:off x="5042403" y="3375625"/>
                <a:ext cx="655380" cy="222444"/>
              </a:xfrm>
              <a:prstGeom prst="rect">
                <a:avLst/>
              </a:prstGeom>
            </p:spPr>
          </p:pic>
          <p:pic>
            <p:nvPicPr>
              <p:cNvPr id="19" name="Picture 18"/>
              <p:cNvPicPr>
                <a:picLocks noChangeAspect="1"/>
              </p:cNvPicPr>
              <p:nvPr/>
            </p:nvPicPr>
            <p:blipFill>
              <a:blip r:embed="rId13"/>
              <a:stretch>
                <a:fillRect/>
              </a:stretch>
            </p:blipFill>
            <p:spPr>
              <a:xfrm>
                <a:off x="5842844" y="3130920"/>
                <a:ext cx="483918" cy="465368"/>
              </a:xfrm>
              <a:prstGeom prst="rect">
                <a:avLst/>
              </a:prstGeom>
            </p:spPr>
          </p:pic>
          <p:pic>
            <p:nvPicPr>
              <p:cNvPr id="27" name="Picture 26"/>
              <p:cNvPicPr>
                <a:picLocks noChangeAspect="1"/>
              </p:cNvPicPr>
              <p:nvPr/>
            </p:nvPicPr>
            <p:blipFill>
              <a:blip r:embed="rId14"/>
              <a:stretch>
                <a:fillRect/>
              </a:stretch>
            </p:blipFill>
            <p:spPr>
              <a:xfrm>
                <a:off x="6536607" y="3134902"/>
                <a:ext cx="486044" cy="467412"/>
              </a:xfrm>
              <a:prstGeom prst="rect">
                <a:avLst/>
              </a:prstGeom>
            </p:spPr>
          </p:pic>
        </p:grpSp>
      </p:grpSp>
      <p:grpSp>
        <p:nvGrpSpPr>
          <p:cNvPr id="58" name="Group 57"/>
          <p:cNvGrpSpPr/>
          <p:nvPr/>
        </p:nvGrpSpPr>
        <p:grpSpPr>
          <a:xfrm>
            <a:off x="799511" y="1920005"/>
            <a:ext cx="7073180" cy="745924"/>
            <a:chOff x="888206" y="1181100"/>
            <a:chExt cx="7857861" cy="828675"/>
          </a:xfrm>
        </p:grpSpPr>
        <p:sp>
          <p:nvSpPr>
            <p:cNvPr id="29" name="TextBox 28"/>
            <p:cNvSpPr txBox="1"/>
            <p:nvPr/>
          </p:nvSpPr>
          <p:spPr>
            <a:xfrm>
              <a:off x="888206" y="1457325"/>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Infrastructure</a:t>
              </a:r>
              <a:endParaRPr lang="en-US" sz="1620" b="1" baseline="30000" dirty="0">
                <a:latin typeface="Arial" charset="0"/>
                <a:ea typeface="Arial" charset="0"/>
                <a:cs typeface="Arial" charset="0"/>
              </a:endParaRPr>
            </a:p>
          </p:txBody>
        </p:sp>
        <p:grpSp>
          <p:nvGrpSpPr>
            <p:cNvPr id="57" name="Group 56"/>
            <p:cNvGrpSpPr/>
            <p:nvPr/>
          </p:nvGrpSpPr>
          <p:grpSpPr>
            <a:xfrm>
              <a:off x="3216776" y="1181100"/>
              <a:ext cx="5529291" cy="828675"/>
              <a:chOff x="3216776" y="1181100"/>
              <a:chExt cx="5529291" cy="828675"/>
            </a:xfrm>
          </p:grpSpPr>
          <p:sp>
            <p:nvSpPr>
              <p:cNvPr id="28" name="Oval 27"/>
              <p:cNvSpPr/>
              <p:nvPr/>
            </p:nvSpPr>
            <p:spPr>
              <a:xfrm>
                <a:off x="3216776" y="1181100"/>
                <a:ext cx="5529291"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grpSp>
            <p:nvGrpSpPr>
              <p:cNvPr id="56" name="Group 55"/>
              <p:cNvGrpSpPr/>
              <p:nvPr/>
            </p:nvGrpSpPr>
            <p:grpSpPr>
              <a:xfrm>
                <a:off x="4414257" y="1250156"/>
                <a:ext cx="3265542" cy="672937"/>
                <a:chOff x="4414257" y="1250156"/>
                <a:chExt cx="3265542" cy="672937"/>
              </a:xfrm>
            </p:grpSpPr>
            <p:pic>
              <p:nvPicPr>
                <p:cNvPr id="34" name="Picture 33"/>
                <p:cNvPicPr>
                  <a:picLocks noChangeAspect="1"/>
                </p:cNvPicPr>
                <p:nvPr/>
              </p:nvPicPr>
              <p:blipFill rotWithShape="1">
                <a:blip r:embed="rId15"/>
                <a:srcRect l="17461" t="-1" r="15034" b="584"/>
                <a:stretch/>
              </p:blipFill>
              <p:spPr>
                <a:xfrm>
                  <a:off x="5658281" y="1250156"/>
                  <a:ext cx="473939" cy="671227"/>
                </a:xfrm>
                <a:prstGeom prst="rect">
                  <a:avLst/>
                </a:prstGeom>
              </p:spPr>
            </p:pic>
            <p:pic>
              <p:nvPicPr>
                <p:cNvPr id="35" name="Picture 34"/>
                <p:cNvPicPr>
                  <a:picLocks noChangeAspect="1"/>
                </p:cNvPicPr>
                <p:nvPr/>
              </p:nvPicPr>
              <p:blipFill rotWithShape="1">
                <a:blip r:embed="rId15"/>
                <a:srcRect l="17461" t="-1" r="15034" b="584"/>
                <a:stretch/>
              </p:blipFill>
              <p:spPr>
                <a:xfrm>
                  <a:off x="6117858" y="1250156"/>
                  <a:ext cx="473939" cy="671227"/>
                </a:xfrm>
                <a:prstGeom prst="rect">
                  <a:avLst/>
                </a:prstGeom>
              </p:spPr>
            </p:pic>
            <p:pic>
              <p:nvPicPr>
                <p:cNvPr id="36" name="Picture 35"/>
                <p:cNvPicPr>
                  <a:picLocks noChangeAspect="1"/>
                </p:cNvPicPr>
                <p:nvPr/>
              </p:nvPicPr>
              <p:blipFill rotWithShape="1">
                <a:blip r:embed="rId15"/>
                <a:srcRect l="17461" t="-1" r="15034" b="584"/>
                <a:stretch/>
              </p:blipFill>
              <p:spPr>
                <a:xfrm>
                  <a:off x="6548712" y="1250156"/>
                  <a:ext cx="473939" cy="671227"/>
                </a:xfrm>
                <a:prstGeom prst="rect">
                  <a:avLst/>
                </a:prstGeom>
              </p:spPr>
            </p:pic>
            <p:pic>
              <p:nvPicPr>
                <p:cNvPr id="37" name="Picture 36"/>
                <p:cNvPicPr>
                  <a:picLocks noChangeAspect="1"/>
                </p:cNvPicPr>
                <p:nvPr/>
              </p:nvPicPr>
              <p:blipFill>
                <a:blip r:embed="rId16"/>
                <a:stretch>
                  <a:fillRect/>
                </a:stretch>
              </p:blipFill>
              <p:spPr>
                <a:xfrm>
                  <a:off x="7051375" y="1293871"/>
                  <a:ext cx="628424" cy="604334"/>
                </a:xfrm>
                <a:prstGeom prst="rect">
                  <a:avLst/>
                </a:prstGeom>
              </p:spPr>
            </p:pic>
            <p:pic>
              <p:nvPicPr>
                <p:cNvPr id="38" name="Picture 37"/>
                <p:cNvPicPr>
                  <a:picLocks noChangeAspect="1"/>
                </p:cNvPicPr>
                <p:nvPr/>
              </p:nvPicPr>
              <p:blipFill rotWithShape="1">
                <a:blip r:embed="rId17"/>
                <a:srcRect l="18068" t="59" r="18401" b="59"/>
                <a:stretch/>
              </p:blipFill>
              <p:spPr>
                <a:xfrm>
                  <a:off x="5187068" y="1317503"/>
                  <a:ext cx="399404" cy="603880"/>
                </a:xfrm>
                <a:prstGeom prst="rect">
                  <a:avLst/>
                </a:prstGeom>
              </p:spPr>
            </p:pic>
            <p:pic>
              <p:nvPicPr>
                <p:cNvPr id="39" name="Picture 38"/>
                <p:cNvPicPr>
                  <a:picLocks noChangeAspect="1"/>
                </p:cNvPicPr>
                <p:nvPr/>
              </p:nvPicPr>
              <p:blipFill rotWithShape="1">
                <a:blip r:embed="rId17"/>
                <a:srcRect l="18068" t="59" r="18401" b="59"/>
                <a:stretch/>
              </p:blipFill>
              <p:spPr>
                <a:xfrm>
                  <a:off x="4813661" y="1319213"/>
                  <a:ext cx="399404" cy="603880"/>
                </a:xfrm>
                <a:prstGeom prst="rect">
                  <a:avLst/>
                </a:prstGeom>
              </p:spPr>
            </p:pic>
            <p:pic>
              <p:nvPicPr>
                <p:cNvPr id="40" name="Picture 39"/>
                <p:cNvPicPr>
                  <a:picLocks noChangeAspect="1"/>
                </p:cNvPicPr>
                <p:nvPr/>
              </p:nvPicPr>
              <p:blipFill rotWithShape="1">
                <a:blip r:embed="rId17"/>
                <a:srcRect l="18068" t="59" r="18401" b="59"/>
                <a:stretch/>
              </p:blipFill>
              <p:spPr>
                <a:xfrm>
                  <a:off x="4414257" y="1319213"/>
                  <a:ext cx="399404" cy="603880"/>
                </a:xfrm>
                <a:prstGeom prst="rect">
                  <a:avLst/>
                </a:prstGeom>
              </p:spPr>
            </p:pic>
          </p:grpSp>
        </p:grpSp>
      </p:grpSp>
      <p:grpSp>
        <p:nvGrpSpPr>
          <p:cNvPr id="60" name="Group 59"/>
          <p:cNvGrpSpPr/>
          <p:nvPr/>
        </p:nvGrpSpPr>
        <p:grpSpPr>
          <a:xfrm>
            <a:off x="799510" y="770208"/>
            <a:ext cx="7339207" cy="1072632"/>
            <a:chOff x="888206" y="-96252"/>
            <a:chExt cx="8153400" cy="1191627"/>
          </a:xfrm>
        </p:grpSpPr>
        <p:grpSp>
          <p:nvGrpSpPr>
            <p:cNvPr id="59" name="Group 58"/>
            <p:cNvGrpSpPr/>
            <p:nvPr/>
          </p:nvGrpSpPr>
          <p:grpSpPr>
            <a:xfrm>
              <a:off x="3021806" y="-96252"/>
              <a:ext cx="6019800" cy="1191627"/>
              <a:chOff x="3021806" y="-96252"/>
              <a:chExt cx="6019800" cy="1191627"/>
            </a:xfrm>
          </p:grpSpPr>
          <p:sp>
            <p:nvSpPr>
              <p:cNvPr id="42" name="Oval 41"/>
              <p:cNvSpPr/>
              <p:nvPr/>
            </p:nvSpPr>
            <p:spPr>
              <a:xfrm>
                <a:off x="3021806" y="266700"/>
                <a:ext cx="6019800"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43" name="Picture 42"/>
              <p:cNvPicPr>
                <a:picLocks noChangeAspect="1"/>
              </p:cNvPicPr>
              <p:nvPr/>
            </p:nvPicPr>
            <p:blipFill>
              <a:blip r:embed="rId18"/>
              <a:stretch>
                <a:fillRect/>
              </a:stretch>
            </p:blipFill>
            <p:spPr>
              <a:xfrm>
                <a:off x="5360283" y="223321"/>
                <a:ext cx="757576" cy="757576"/>
              </a:xfrm>
              <a:prstGeom prst="rect">
                <a:avLst/>
              </a:prstGeom>
            </p:spPr>
          </p:pic>
          <p:pic>
            <p:nvPicPr>
              <p:cNvPr id="44" name="Picture 43"/>
              <p:cNvPicPr>
                <a:picLocks noChangeAspect="1"/>
              </p:cNvPicPr>
              <p:nvPr/>
            </p:nvPicPr>
            <p:blipFill>
              <a:blip r:embed="rId19"/>
              <a:stretch>
                <a:fillRect/>
              </a:stretch>
            </p:blipFill>
            <p:spPr>
              <a:xfrm>
                <a:off x="6102627" y="85347"/>
                <a:ext cx="576779" cy="867153"/>
              </a:xfrm>
              <a:prstGeom prst="rect">
                <a:avLst/>
              </a:prstGeom>
            </p:spPr>
          </p:pic>
          <p:pic>
            <p:nvPicPr>
              <p:cNvPr id="45" name="Picture 44"/>
              <p:cNvPicPr>
                <a:picLocks noChangeAspect="1"/>
              </p:cNvPicPr>
              <p:nvPr/>
            </p:nvPicPr>
            <p:blipFill rotWithShape="1">
              <a:blip r:embed="rId20"/>
              <a:srcRect t="-1" b="17214"/>
              <a:stretch/>
            </p:blipFill>
            <p:spPr>
              <a:xfrm>
                <a:off x="4355209" y="114300"/>
                <a:ext cx="994076" cy="822960"/>
              </a:xfrm>
              <a:prstGeom prst="rect">
                <a:avLst/>
              </a:prstGeom>
            </p:spPr>
          </p:pic>
          <p:pic>
            <p:nvPicPr>
              <p:cNvPr id="46" name="Picture 45"/>
              <p:cNvPicPr>
                <a:picLocks noChangeAspect="1"/>
              </p:cNvPicPr>
              <p:nvPr/>
            </p:nvPicPr>
            <p:blipFill rotWithShape="1">
              <a:blip r:embed="rId21"/>
              <a:srcRect l="7110" r="5701"/>
              <a:stretch/>
            </p:blipFill>
            <p:spPr>
              <a:xfrm>
                <a:off x="6679406" y="-96252"/>
                <a:ext cx="914400" cy="1048752"/>
              </a:xfrm>
              <a:prstGeom prst="rect">
                <a:avLst/>
              </a:prstGeom>
            </p:spPr>
          </p:pic>
        </p:grpSp>
        <p:sp>
          <p:nvSpPr>
            <p:cNvPr id="47" name="TextBox 46"/>
            <p:cNvSpPr txBox="1"/>
            <p:nvPr/>
          </p:nvSpPr>
          <p:spPr>
            <a:xfrm>
              <a:off x="888206" y="549592"/>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Cities</a:t>
              </a:r>
              <a:endParaRPr lang="en-US" sz="1620" b="1" baseline="30000" dirty="0">
                <a:latin typeface="Arial" charset="0"/>
                <a:ea typeface="Arial" charset="0"/>
                <a:cs typeface="Arial" charset="0"/>
              </a:endParaRPr>
            </a:p>
          </p:txBody>
        </p:sp>
      </p:grpSp>
      <p:grpSp>
        <p:nvGrpSpPr>
          <p:cNvPr id="64" name="Group 63"/>
          <p:cNvGrpSpPr/>
          <p:nvPr/>
        </p:nvGrpSpPr>
        <p:grpSpPr>
          <a:xfrm>
            <a:off x="872004" y="5090182"/>
            <a:ext cx="6031113" cy="808084"/>
            <a:chOff x="968742" y="4702969"/>
            <a:chExt cx="6700190" cy="897731"/>
          </a:xfrm>
        </p:grpSpPr>
        <p:grpSp>
          <p:nvGrpSpPr>
            <p:cNvPr id="49" name="Group 48"/>
            <p:cNvGrpSpPr/>
            <p:nvPr/>
          </p:nvGrpSpPr>
          <p:grpSpPr>
            <a:xfrm>
              <a:off x="968742" y="4702969"/>
              <a:ext cx="6700190" cy="897731"/>
              <a:chOff x="968742" y="4702969"/>
              <a:chExt cx="6700190" cy="897731"/>
            </a:xfrm>
          </p:grpSpPr>
          <p:sp>
            <p:nvSpPr>
              <p:cNvPr id="7" name="TextBox 6"/>
              <p:cNvSpPr txBox="1"/>
              <p:nvPr/>
            </p:nvSpPr>
            <p:spPr>
              <a:xfrm>
                <a:off x="968742" y="5035051"/>
                <a:ext cx="1938842" cy="345281"/>
              </a:xfrm>
              <a:prstGeom prst="rect">
                <a:avLst/>
              </a:prstGeom>
              <a:noFill/>
            </p:spPr>
            <p:txBody>
              <a:bodyPr vert="horz" wrap="square" lIns="82309" tIns="41154" rIns="82309" bIns="41154" rtlCol="0" anchor="ctr">
                <a:noAutofit/>
              </a:bodyPr>
              <a:lstStyle/>
              <a:p>
                <a:pPr algn="r"/>
                <a:r>
                  <a:rPr lang="en-US" sz="1620" b="1" baseline="30000" dirty="0">
                    <a:latin typeface="Arial" charset="0"/>
                    <a:ea typeface="Arial" charset="0"/>
                    <a:cs typeface="Arial" charset="0"/>
                  </a:rPr>
                  <a:t>Personal Devices</a:t>
                </a:r>
                <a:endParaRPr lang="en-US" sz="1620" b="1" baseline="30000" dirty="0">
                  <a:latin typeface="Arial" charset="0"/>
                  <a:ea typeface="Arial" charset="0"/>
                  <a:cs typeface="Arial" charset="0"/>
                </a:endParaRPr>
              </a:p>
            </p:txBody>
          </p:sp>
          <p:grpSp>
            <p:nvGrpSpPr>
              <p:cNvPr id="48" name="Group 47"/>
              <p:cNvGrpSpPr/>
              <p:nvPr/>
            </p:nvGrpSpPr>
            <p:grpSpPr>
              <a:xfrm>
                <a:off x="4365719" y="4702969"/>
                <a:ext cx="3303213" cy="897731"/>
                <a:chOff x="4365719" y="4702969"/>
                <a:chExt cx="3303213" cy="897731"/>
              </a:xfrm>
            </p:grpSpPr>
            <p:pic>
              <p:nvPicPr>
                <p:cNvPr id="3" name="Picture 2"/>
                <p:cNvPicPr>
                  <a:picLocks noChangeAspect="1"/>
                </p:cNvPicPr>
                <p:nvPr/>
              </p:nvPicPr>
              <p:blipFill>
                <a:blip r:embed="rId22"/>
                <a:stretch>
                  <a:fillRect/>
                </a:stretch>
              </p:blipFill>
              <p:spPr>
                <a:xfrm>
                  <a:off x="6077858" y="4995201"/>
                  <a:ext cx="953163" cy="452785"/>
                </a:xfrm>
                <a:prstGeom prst="rect">
                  <a:avLst/>
                </a:prstGeom>
              </p:spPr>
            </p:pic>
            <p:pic>
              <p:nvPicPr>
                <p:cNvPr id="4" name="Picture 3"/>
                <p:cNvPicPr>
                  <a:picLocks noChangeAspect="1"/>
                </p:cNvPicPr>
                <p:nvPr/>
              </p:nvPicPr>
              <p:blipFill>
                <a:blip r:embed="rId23"/>
                <a:stretch>
                  <a:fillRect/>
                </a:stretch>
              </p:blipFill>
              <p:spPr>
                <a:xfrm>
                  <a:off x="4994947" y="4942884"/>
                  <a:ext cx="771376" cy="649925"/>
                </a:xfrm>
                <a:prstGeom prst="rect">
                  <a:avLst/>
                </a:prstGeom>
              </p:spPr>
            </p:pic>
            <p:sp>
              <p:nvSpPr>
                <p:cNvPr id="8" name="Oval 7"/>
                <p:cNvSpPr/>
                <p:nvPr/>
              </p:nvSpPr>
              <p:spPr>
                <a:xfrm>
                  <a:off x="4365719" y="4772025"/>
                  <a:ext cx="3303213" cy="828675"/>
                </a:xfrm>
                <a:prstGeom prst="ellipse">
                  <a:avLst/>
                </a:prstGeom>
                <a:noFill/>
                <a:ln w="12700">
                  <a:solidFill>
                    <a:schemeClr val="tx1"/>
                  </a:solidFill>
                </a:ln>
                <a:effectLst>
                  <a:outerShdw dist="23000" rotWithShape="0">
                    <a:srgbClr val="000000">
                      <a:alpha val="5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20"/>
                </a:p>
              </p:txBody>
            </p:sp>
            <p:pic>
              <p:nvPicPr>
                <p:cNvPr id="6" name="Picture 5"/>
                <p:cNvPicPr>
                  <a:picLocks noChangeAspect="1"/>
                </p:cNvPicPr>
                <p:nvPr/>
              </p:nvPicPr>
              <p:blipFill rotWithShape="1">
                <a:blip r:embed="rId24"/>
                <a:srcRect t="31263" b="30843"/>
                <a:stretch/>
              </p:blipFill>
              <p:spPr>
                <a:xfrm>
                  <a:off x="5472261" y="4702969"/>
                  <a:ext cx="1197488" cy="245725"/>
                </a:xfrm>
                <a:prstGeom prst="rect">
                  <a:avLst/>
                </a:prstGeom>
              </p:spPr>
            </p:pic>
            <p:pic>
              <p:nvPicPr>
                <p:cNvPr id="5" name="Picture 4"/>
                <p:cNvPicPr>
                  <a:picLocks noChangeAspect="1"/>
                </p:cNvPicPr>
                <p:nvPr/>
              </p:nvPicPr>
              <p:blipFill>
                <a:blip r:embed="rId25"/>
                <a:stretch>
                  <a:fillRect/>
                </a:stretch>
              </p:blipFill>
              <p:spPr>
                <a:xfrm>
                  <a:off x="6060384" y="4862669"/>
                  <a:ext cx="161667" cy="122099"/>
                </a:xfrm>
                <a:prstGeom prst="rect">
                  <a:avLst/>
                </a:prstGeom>
              </p:spPr>
            </p:pic>
          </p:grpSp>
        </p:grpSp>
        <p:pic>
          <p:nvPicPr>
            <p:cNvPr id="63" name="Picture 62"/>
            <p:cNvPicPr>
              <a:picLocks noChangeAspect="1"/>
            </p:cNvPicPr>
            <p:nvPr/>
          </p:nvPicPr>
          <p:blipFill>
            <a:blip r:embed="rId26"/>
            <a:stretch>
              <a:fillRect/>
            </a:stretch>
          </p:blipFill>
          <p:spPr>
            <a:xfrm>
              <a:off x="5766323" y="5075412"/>
              <a:ext cx="326376" cy="326376"/>
            </a:xfrm>
            <a:prstGeom prst="rect">
              <a:avLst/>
            </a:prstGeom>
          </p:spPr>
        </p:pic>
      </p:grpSp>
    </p:spTree>
    <p:extLst>
      <p:ext uri="{BB962C8B-B14F-4D97-AF65-F5344CB8AC3E}">
        <p14:creationId xmlns:p14="http://schemas.microsoft.com/office/powerpoint/2010/main" val="93526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ssolv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dissolv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dissolve">
                                      <p:cBhvr>
                                        <p:cTn id="2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Bayes</a:t>
            </a:r>
            <a:endParaRPr lang="en-US" dirty="0"/>
          </a:p>
        </p:txBody>
      </p:sp>
      <p:sp>
        <p:nvSpPr>
          <p:cNvPr id="3" name="Content Placeholder 2"/>
          <p:cNvSpPr>
            <a:spLocks noGrp="1"/>
          </p:cNvSpPr>
          <p:nvPr>
            <p:ph idx="1"/>
          </p:nvPr>
        </p:nvSpPr>
        <p:spPr/>
        <p:txBody>
          <a:bodyPr/>
          <a:lstStyle/>
          <a:p>
            <a:r>
              <a:rPr lang="en-US" dirty="0" smtClean="0"/>
              <a:t>Considers how each variable is related to the outcome and then makes predictions by multiplying together the effects of each variable.</a:t>
            </a:r>
          </a:p>
          <a:p>
            <a:r>
              <a:rPr lang="en-US" dirty="0" smtClean="0"/>
              <a:t>Similar to constructing a series of single variable models.</a:t>
            </a:r>
          </a:p>
          <a:p>
            <a:r>
              <a:rPr lang="en-US" dirty="0" smtClean="0"/>
              <a:t>Assumes that the independent variables are independent of each other.</a:t>
            </a:r>
          </a:p>
          <a:p>
            <a:r>
              <a:rPr lang="en-US" dirty="0" smtClean="0"/>
              <a:t>Often outperformed by </a:t>
            </a:r>
            <a:r>
              <a:rPr lang="en-US" dirty="0" err="1" smtClean="0"/>
              <a:t>logit</a:t>
            </a:r>
            <a:r>
              <a:rPr lang="en-US" dirty="0" smtClean="0"/>
              <a:t> or Support Vector Machines.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90</a:t>
            </a:fld>
            <a:endParaRPr lang="en-US"/>
          </a:p>
        </p:txBody>
      </p:sp>
    </p:spTree>
    <p:extLst>
      <p:ext uri="{BB962C8B-B14F-4D97-AF65-F5344CB8AC3E}">
        <p14:creationId xmlns:p14="http://schemas.microsoft.com/office/powerpoint/2010/main" val="174978736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Models</a:t>
            </a:r>
            <a:endParaRPr lang="en-US" dirty="0"/>
          </a:p>
        </p:txBody>
      </p:sp>
      <p:sp>
        <p:nvSpPr>
          <p:cNvPr id="3" name="Content Placeholder 2"/>
          <p:cNvSpPr>
            <a:spLocks noGrp="1"/>
          </p:cNvSpPr>
          <p:nvPr>
            <p:ph idx="1"/>
          </p:nvPr>
        </p:nvSpPr>
        <p:spPr/>
        <p:txBody>
          <a:bodyPr>
            <a:normAutofit/>
          </a:bodyPr>
          <a:lstStyle/>
          <a:p>
            <a:r>
              <a:rPr lang="en-US" dirty="0" smtClean="0"/>
              <a:t>Regression models predict a feature of a dependent or outcome variable as a function of one or more independent or predictor variables.</a:t>
            </a:r>
          </a:p>
          <a:p>
            <a:r>
              <a:rPr lang="en-US" dirty="0" smtClean="0"/>
              <a:t>Independent variables are connected to the outcome by coefficients/parameters.</a:t>
            </a:r>
          </a:p>
          <a:p>
            <a:r>
              <a:rPr lang="en-US" dirty="0" smtClean="0"/>
              <a:t>Regression models focus on estimating those parameters and associated measures of uncertainty about them.</a:t>
            </a:r>
          </a:p>
          <a:p>
            <a:r>
              <a:rPr lang="en-US" dirty="0" smtClean="0"/>
              <a:t>Parameters combine with independent variables to generate predictions for the dependent variable.</a:t>
            </a:r>
          </a:p>
          <a:p>
            <a:r>
              <a:rPr lang="en-US" dirty="0" smtClean="0"/>
              <a:t>Model performance is based in part on those predictions.</a:t>
            </a:r>
          </a:p>
        </p:txBody>
      </p:sp>
      <p:sp>
        <p:nvSpPr>
          <p:cNvPr id="4" name="Slide Number Placeholder 3"/>
          <p:cNvSpPr>
            <a:spLocks noGrp="1"/>
          </p:cNvSpPr>
          <p:nvPr>
            <p:ph type="sldNum" sz="quarter" idx="12"/>
          </p:nvPr>
        </p:nvSpPr>
        <p:spPr/>
        <p:txBody>
          <a:bodyPr/>
          <a:lstStyle/>
          <a:p>
            <a:fld id="{80432D47-2E79-FF4E-9F46-6976E96FE9AC}" type="slidenum">
              <a:rPr lang="en-US" smtClean="0"/>
              <a:t>91</a:t>
            </a:fld>
            <a:endParaRPr lang="en-US"/>
          </a:p>
        </p:txBody>
      </p:sp>
    </p:spTree>
    <p:extLst>
      <p:ext uri="{BB962C8B-B14F-4D97-AF65-F5344CB8AC3E}">
        <p14:creationId xmlns:p14="http://schemas.microsoft.com/office/powerpoint/2010/main" val="15406432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Flavors of Regression</a:t>
            </a:r>
            <a:endParaRPr lang="en-US" dirty="0"/>
          </a:p>
        </p:txBody>
      </p:sp>
      <p:sp>
        <p:nvSpPr>
          <p:cNvPr id="3" name="Content Placeholder 2"/>
          <p:cNvSpPr>
            <a:spLocks noGrp="1"/>
          </p:cNvSpPr>
          <p:nvPr>
            <p:ph idx="1"/>
          </p:nvPr>
        </p:nvSpPr>
        <p:spPr/>
        <p:txBody>
          <a:bodyPr/>
          <a:lstStyle/>
          <a:p>
            <a:r>
              <a:rPr lang="en-US" dirty="0"/>
              <a:t>There are multiple flavors of regression, but most fit under these headings:</a:t>
            </a:r>
          </a:p>
          <a:p>
            <a:pPr lvl="1"/>
            <a:r>
              <a:rPr lang="en-US" dirty="0"/>
              <a:t>Linear Model</a:t>
            </a:r>
          </a:p>
          <a:p>
            <a:pPr lvl="1"/>
            <a:r>
              <a:rPr lang="en-US" dirty="0"/>
              <a:t>Generalized Linear Models</a:t>
            </a:r>
          </a:p>
          <a:p>
            <a:pPr lvl="1"/>
            <a:r>
              <a:rPr lang="en-US" dirty="0"/>
              <a:t>Nonlinear Model</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92</a:t>
            </a:fld>
            <a:endParaRPr lang="en-US"/>
          </a:p>
        </p:txBody>
      </p:sp>
    </p:spTree>
    <p:extLst>
      <p:ext uri="{BB962C8B-B14F-4D97-AF65-F5344CB8AC3E}">
        <p14:creationId xmlns:p14="http://schemas.microsoft.com/office/powerpoint/2010/main" val="164631366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normAutofit/>
          </a:bodyPr>
          <a:lstStyle/>
          <a:p>
            <a:r>
              <a:rPr lang="en-US" dirty="0" smtClean="0"/>
              <a:t>The most common model is the linear regression model.</a:t>
            </a:r>
          </a:p>
          <a:p>
            <a:r>
              <a:rPr lang="en-US" dirty="0" smtClean="0"/>
              <a:t>It is often what people mean when they just say “regression.”</a:t>
            </a:r>
          </a:p>
          <a:p>
            <a:r>
              <a:rPr lang="en-US" dirty="0" smtClean="0"/>
              <a:t>It is by far most frequently estimated via Ordinary Least Squares, or OLS.</a:t>
            </a:r>
          </a:p>
          <a:p>
            <a:pPr lvl="1"/>
            <a:r>
              <a:rPr lang="en-US" dirty="0" smtClean="0"/>
              <a:t>Minimizes the sum of the squared errors.</a:t>
            </a:r>
          </a:p>
          <a:p>
            <a:r>
              <a:rPr lang="en-US" dirty="0" smtClean="0"/>
              <a:t>Models the expected mean of Y given values of X and parameters that are estimated from the data.</a:t>
            </a:r>
          </a:p>
          <a:p>
            <a:r>
              <a:rPr lang="en-US" dirty="0" smtClean="0"/>
              <a:t>Y</a:t>
            </a:r>
            <a:r>
              <a:rPr lang="en-US" baseline="-25000" dirty="0" smtClean="0"/>
              <a:t>i</a:t>
            </a:r>
            <a:r>
              <a:rPr lang="en-US" dirty="0" smtClean="0"/>
              <a:t> = β</a:t>
            </a:r>
            <a:r>
              <a:rPr lang="en-US" baseline="-25000" dirty="0" smtClean="0"/>
              <a:t>0</a:t>
            </a:r>
            <a:r>
              <a:rPr lang="en-US" dirty="0" smtClean="0"/>
              <a:t> + β</a:t>
            </a:r>
            <a:r>
              <a:rPr lang="en-US" baseline="-25000" dirty="0" smtClean="0"/>
              <a:t>1</a:t>
            </a:r>
            <a:r>
              <a:rPr lang="en-US" dirty="0" smtClean="0"/>
              <a:t>(X</a:t>
            </a:r>
            <a:r>
              <a:rPr lang="en-US" baseline="-25000" dirty="0" smtClean="0"/>
              <a:t>i</a:t>
            </a:r>
            <a:r>
              <a:rPr lang="en-US" dirty="0" smtClean="0"/>
              <a:t>) + </a:t>
            </a:r>
            <a:r>
              <a:rPr lang="en-US" dirty="0" err="1" smtClean="0"/>
              <a:t>ε</a:t>
            </a:r>
            <a:r>
              <a:rPr lang="en-US" baseline="-25000" dirty="0" err="1" smtClean="0"/>
              <a:t>i</a:t>
            </a:r>
            <a:endParaRPr lang="en-US" baseline="-25000" dirty="0"/>
          </a:p>
        </p:txBody>
      </p:sp>
      <p:sp>
        <p:nvSpPr>
          <p:cNvPr id="4" name="Slide Number Placeholder 3"/>
          <p:cNvSpPr>
            <a:spLocks noGrp="1"/>
          </p:cNvSpPr>
          <p:nvPr>
            <p:ph type="sldNum" sz="quarter" idx="12"/>
          </p:nvPr>
        </p:nvSpPr>
        <p:spPr/>
        <p:txBody>
          <a:bodyPr/>
          <a:lstStyle/>
          <a:p>
            <a:fld id="{80432D47-2E79-FF4E-9F46-6976E96FE9AC}" type="slidenum">
              <a:rPr lang="en-US" smtClean="0"/>
              <a:t>93</a:t>
            </a:fld>
            <a:endParaRPr lang="en-US"/>
          </a:p>
        </p:txBody>
      </p:sp>
    </p:spTree>
    <p:extLst>
      <p:ext uri="{BB962C8B-B14F-4D97-AF65-F5344CB8AC3E}">
        <p14:creationId xmlns:p14="http://schemas.microsoft.com/office/powerpoint/2010/main" val="80926426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s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359" y="43798"/>
            <a:ext cx="6706041" cy="6706041"/>
          </a:xfrm>
          <a:prstGeom prst="rect">
            <a:avLst/>
          </a:prstGeom>
        </p:spPr>
      </p:pic>
      <p:sp>
        <p:nvSpPr>
          <p:cNvPr id="2" name="Slide Number Placeholder 1"/>
          <p:cNvSpPr>
            <a:spLocks noGrp="1"/>
          </p:cNvSpPr>
          <p:nvPr>
            <p:ph type="sldNum" sz="quarter" idx="12"/>
          </p:nvPr>
        </p:nvSpPr>
        <p:spPr/>
        <p:txBody>
          <a:bodyPr/>
          <a:lstStyle/>
          <a:p>
            <a:fld id="{80432D47-2E79-FF4E-9F46-6976E96FE9AC}" type="slidenum">
              <a:rPr lang="en-US" smtClean="0"/>
              <a:t>94</a:t>
            </a:fld>
            <a:endParaRPr lang="en-US"/>
          </a:p>
        </p:txBody>
      </p:sp>
    </p:spTree>
    <p:extLst>
      <p:ext uri="{BB962C8B-B14F-4D97-AF65-F5344CB8AC3E}">
        <p14:creationId xmlns:p14="http://schemas.microsoft.com/office/powerpoint/2010/main" val="30669183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of OLS</a:t>
            </a:r>
            <a:endParaRPr lang="en-US" dirty="0"/>
          </a:p>
        </p:txBody>
      </p:sp>
      <p:sp>
        <p:nvSpPr>
          <p:cNvPr id="3" name="Content Placeholder 2"/>
          <p:cNvSpPr>
            <a:spLocks noGrp="1"/>
          </p:cNvSpPr>
          <p:nvPr>
            <p:ph idx="1"/>
          </p:nvPr>
        </p:nvSpPr>
        <p:spPr/>
        <p:txBody>
          <a:bodyPr/>
          <a:lstStyle/>
          <a:p>
            <a:r>
              <a:rPr lang="en-US" dirty="0" smtClean="0"/>
              <a:t>Model Correctly Specified</a:t>
            </a:r>
          </a:p>
          <a:p>
            <a:r>
              <a:rPr lang="en-US" dirty="0" smtClean="0"/>
              <a:t>No measurement error</a:t>
            </a:r>
          </a:p>
          <a:p>
            <a:r>
              <a:rPr lang="en-US" dirty="0" smtClean="0"/>
              <a:t>Observations on Y</a:t>
            </a:r>
            <a:r>
              <a:rPr lang="en-US" baseline="-25000" dirty="0" smtClean="0"/>
              <a:t>i</a:t>
            </a:r>
            <a:r>
              <a:rPr lang="en-US" dirty="0" smtClean="0"/>
              <a:t>, conditional on the model, are Independently and Identically Distributed (</a:t>
            </a:r>
            <a:r>
              <a:rPr lang="en-US" dirty="0" err="1" smtClean="0"/>
              <a:t>iid</a:t>
            </a:r>
            <a:r>
              <a:rPr lang="en-US" dirty="0" smtClean="0"/>
              <a:t>)</a:t>
            </a:r>
          </a:p>
          <a:p>
            <a:r>
              <a:rPr lang="en-US" dirty="0" smtClean="0"/>
              <a:t>For hypothesis testing – the error term is normally distributed.</a:t>
            </a:r>
          </a:p>
          <a:p>
            <a:r>
              <a:rPr lang="en-US" dirty="0" smtClean="0"/>
              <a:t>We don’t have time to review all of this now, but if questions come up, please ask.</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95</a:t>
            </a:fld>
            <a:endParaRPr lang="en-US"/>
          </a:p>
        </p:txBody>
      </p:sp>
    </p:spTree>
    <p:extLst>
      <p:ext uri="{BB962C8B-B14F-4D97-AF65-F5344CB8AC3E}">
        <p14:creationId xmlns:p14="http://schemas.microsoft.com/office/powerpoint/2010/main" val="24945001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sp>
        <p:nvSpPr>
          <p:cNvPr id="3" name="Content Placeholder 2"/>
          <p:cNvSpPr>
            <a:spLocks noGrp="1"/>
          </p:cNvSpPr>
          <p:nvPr>
            <p:ph idx="1"/>
          </p:nvPr>
        </p:nvSpPr>
        <p:spPr/>
        <p:txBody>
          <a:bodyPr/>
          <a:lstStyle/>
          <a:p>
            <a:r>
              <a:rPr lang="en-US" dirty="0" smtClean="0"/>
              <a:t>Parameter estimates capture the average expected change in Y for a one-unit change in X, controlling for the effects of other X’s in the model.</a:t>
            </a:r>
          </a:p>
          <a:p>
            <a:r>
              <a:rPr lang="en-US" dirty="0" smtClean="0"/>
              <a:t>Once you have parameter estimates, you can combine them with the training data (the data used to estimate them) or any other data with the same independent variables, and generate predicted values for the outcome variable.</a:t>
            </a:r>
          </a:p>
          <a:p>
            <a:r>
              <a:rPr lang="en-US" dirty="0" smtClean="0"/>
              <a:t>Model performance is often based on the closeness of those predictions.</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96</a:t>
            </a:fld>
            <a:endParaRPr lang="en-US"/>
          </a:p>
        </p:txBody>
      </p:sp>
    </p:spTree>
    <p:extLst>
      <p:ext uri="{BB962C8B-B14F-4D97-AF65-F5344CB8AC3E}">
        <p14:creationId xmlns:p14="http://schemas.microsoft.com/office/powerpoint/2010/main" val="22873864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Regression</a:t>
            </a:r>
            <a:endParaRPr lang="en-US" dirty="0"/>
          </a:p>
        </p:txBody>
      </p:sp>
      <p:sp>
        <p:nvSpPr>
          <p:cNvPr id="3" name="Content Placeholder 2"/>
          <p:cNvSpPr>
            <a:spLocks noGrp="1"/>
          </p:cNvSpPr>
          <p:nvPr>
            <p:ph idx="1"/>
          </p:nvPr>
        </p:nvSpPr>
        <p:spPr/>
        <p:txBody>
          <a:bodyPr>
            <a:normAutofit/>
          </a:bodyPr>
          <a:lstStyle/>
          <a:p>
            <a:r>
              <a:rPr lang="en-US" dirty="0" smtClean="0"/>
              <a:t>Widely use, simple, and robust.</a:t>
            </a:r>
          </a:p>
          <a:p>
            <a:r>
              <a:rPr lang="en-US" dirty="0" smtClean="0"/>
              <a:t>Not as good if you have a large number of independent variables or independent variables that consist of many unordered categories.</a:t>
            </a:r>
          </a:p>
          <a:p>
            <a:r>
              <a:rPr lang="en-US" dirty="0" smtClean="0"/>
              <a:t>Good at prediction when independent variables are correlated, but attribution of unique effects is less certain.</a:t>
            </a:r>
          </a:p>
          <a:p>
            <a:r>
              <a:rPr lang="en-US" dirty="0" smtClean="0"/>
              <a:t>Multiple assumptions to check.</a:t>
            </a:r>
          </a:p>
          <a:p>
            <a:pPr lvl="1"/>
            <a:r>
              <a:rPr lang="en-US" dirty="0" smtClean="0"/>
              <a:t>Linearity being the most central to correct model specification.</a:t>
            </a:r>
          </a:p>
          <a:p>
            <a:r>
              <a:rPr lang="en-US" dirty="0" smtClean="0"/>
              <a:t>Can be influenced by outliers</a:t>
            </a:r>
          </a:p>
          <a:p>
            <a:pPr lvl="1"/>
            <a:r>
              <a:rPr lang="en-US" dirty="0" smtClean="0"/>
              <a:t>Median Regression is an alternative.</a:t>
            </a:r>
          </a:p>
        </p:txBody>
      </p:sp>
      <p:sp>
        <p:nvSpPr>
          <p:cNvPr id="4" name="Slide Number Placeholder 3"/>
          <p:cNvSpPr>
            <a:spLocks noGrp="1"/>
          </p:cNvSpPr>
          <p:nvPr>
            <p:ph type="sldNum" sz="quarter" idx="12"/>
          </p:nvPr>
        </p:nvSpPr>
        <p:spPr/>
        <p:txBody>
          <a:bodyPr/>
          <a:lstStyle/>
          <a:p>
            <a:fld id="{80432D47-2E79-FF4E-9F46-6976E96FE9AC}" type="slidenum">
              <a:rPr lang="en-US" smtClean="0"/>
              <a:t>97</a:t>
            </a:fld>
            <a:endParaRPr lang="en-US"/>
          </a:p>
        </p:txBody>
      </p:sp>
    </p:spTree>
    <p:extLst>
      <p:ext uri="{BB962C8B-B14F-4D97-AF65-F5344CB8AC3E}">
        <p14:creationId xmlns:p14="http://schemas.microsoft.com/office/powerpoint/2010/main" val="128804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Logistic regression, or </a:t>
            </a:r>
            <a:r>
              <a:rPr lang="en-US" dirty="0" err="1" smtClean="0"/>
              <a:t>logit</a:t>
            </a:r>
            <a:r>
              <a:rPr lang="en-US" dirty="0" smtClean="0"/>
              <a:t>, is at the heart of many classifier algorithms</a:t>
            </a:r>
          </a:p>
          <a:p>
            <a:r>
              <a:rPr lang="en-US" dirty="0" smtClean="0"/>
              <a:t>It is similar to linear regression in that the right hand side of the model is an additive function of independent variables multiplied by (estimated) parameters.</a:t>
            </a:r>
          </a:p>
          <a:p>
            <a:r>
              <a:rPr lang="en-US" dirty="0" smtClean="0"/>
              <a:t>However, that linear predictor is then transformed to a probability bounded by 0 and 1 that is used to predict which of two categories (0 or 1) the dependent variable falls into.</a:t>
            </a:r>
          </a:p>
          <a:p>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98</a:t>
            </a:fld>
            <a:endParaRPr lang="en-US"/>
          </a:p>
        </p:txBody>
      </p:sp>
    </p:spTree>
    <p:extLst>
      <p:ext uri="{BB962C8B-B14F-4D97-AF65-F5344CB8AC3E}">
        <p14:creationId xmlns:p14="http://schemas.microsoft.com/office/powerpoint/2010/main" val="4567357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logit</a:t>
            </a:r>
            <a:r>
              <a:rPr lang="en-US" dirty="0" smtClean="0"/>
              <a:t> model is one of a class of models that fall under the heading of Generalized Linear Models (GLMs).</a:t>
            </a:r>
          </a:p>
          <a:p>
            <a:r>
              <a:rPr lang="en-US" dirty="0" smtClean="0"/>
              <a:t>Parameters are nearly always estimated via Maximum Likelihood Estimation</a:t>
            </a:r>
          </a:p>
          <a:p>
            <a:pPr lvl="1"/>
            <a:r>
              <a:rPr lang="en-US" dirty="0" smtClean="0"/>
              <a:t>OLS is a special case of MLE</a:t>
            </a:r>
          </a:p>
          <a:p>
            <a:pPr lvl="2"/>
            <a:r>
              <a:rPr lang="en-US" dirty="0" smtClean="0"/>
              <a:t>Parameters that minimize the sum of squared errors also maximize the likelihood function.</a:t>
            </a:r>
          </a:p>
          <a:p>
            <a:r>
              <a:rPr lang="en-US" dirty="0" smtClean="0"/>
              <a:t>MLE is an approximation method and you can have problems with convergence.</a:t>
            </a:r>
            <a:endParaRPr lang="en-US" dirty="0"/>
          </a:p>
        </p:txBody>
      </p:sp>
      <p:sp>
        <p:nvSpPr>
          <p:cNvPr id="4" name="Slide Number Placeholder 3"/>
          <p:cNvSpPr>
            <a:spLocks noGrp="1"/>
          </p:cNvSpPr>
          <p:nvPr>
            <p:ph type="sldNum" sz="quarter" idx="12"/>
          </p:nvPr>
        </p:nvSpPr>
        <p:spPr/>
        <p:txBody>
          <a:bodyPr/>
          <a:lstStyle/>
          <a:p>
            <a:fld id="{80432D47-2E79-FF4E-9F46-6976E96FE9AC}" type="slidenum">
              <a:rPr lang="en-US" smtClean="0"/>
              <a:t>99</a:t>
            </a:fld>
            <a:endParaRPr lang="en-US"/>
          </a:p>
        </p:txBody>
      </p:sp>
    </p:spTree>
    <p:extLst>
      <p:ext uri="{BB962C8B-B14F-4D97-AF65-F5344CB8AC3E}">
        <p14:creationId xmlns:p14="http://schemas.microsoft.com/office/powerpoint/2010/main" val="274694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2085</TotalTime>
  <Words>4900</Words>
  <Application>Microsoft Macintosh PowerPoint</Application>
  <PresentationFormat>On-screen Show (4:3)</PresentationFormat>
  <Paragraphs>631</Paragraphs>
  <Slides>100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100</vt:i4>
      </vt:variant>
    </vt:vector>
  </HeadingPairs>
  <TitlesOfParts>
    <vt:vector size="111" baseType="lpstr">
      <vt:lpstr>Aller Light</vt:lpstr>
      <vt:lpstr>Calibri</vt:lpstr>
      <vt:lpstr>Calibri Light</vt:lpstr>
      <vt:lpstr>Century Gothic</vt:lpstr>
      <vt:lpstr>Helvetica</vt:lpstr>
      <vt:lpstr>Libian SC Regular</vt:lpstr>
      <vt:lpstr>Meta Bold Roman</vt:lpstr>
      <vt:lpstr>ＭＳ Ｐゴシック</vt:lpstr>
      <vt:lpstr>Yu Gothic</vt:lpstr>
      <vt:lpstr>Arial</vt:lpstr>
      <vt:lpstr>Office Theme</vt:lpstr>
      <vt:lpstr>Data Science with Python</vt:lpstr>
      <vt:lpstr>Today</vt:lpstr>
      <vt:lpstr>What is Data Science?</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Consumer data landscape</vt:lpstr>
      <vt:lpstr>Consumer data landscape</vt:lpstr>
      <vt:lpstr>What is Data Science?</vt:lpstr>
      <vt:lpstr>http://bit.ly/targetdata</vt:lpstr>
      <vt:lpstr>What did Target Do?</vt:lpstr>
      <vt:lpstr>Lessons from Target</vt:lpstr>
      <vt:lpstr>Definition of Data Science</vt:lpstr>
      <vt:lpstr>PowerPoint Presentation</vt:lpstr>
      <vt:lpstr>PowerPoint Presentation</vt:lpstr>
      <vt:lpstr>PowerPoint Presentation</vt:lpstr>
      <vt:lpstr>PowerPoint Presentation</vt:lpstr>
      <vt:lpstr>PowerPoint Presentation</vt:lpstr>
      <vt:lpstr>PowerPoint Presentation</vt:lpstr>
      <vt:lpstr>The Data Lifecycle</vt:lpstr>
      <vt:lpstr>PowerPoint Presentation</vt:lpstr>
      <vt:lpstr>PowerPoint Presentation</vt:lpstr>
      <vt:lpstr>PowerPoint Presentation</vt:lpstr>
      <vt:lpstr>What is Missing?</vt:lpstr>
      <vt:lpstr>APPENDIX</vt:lpstr>
      <vt:lpstr>What is the DGP?</vt:lpstr>
      <vt:lpstr>The DGP (cont.)</vt:lpstr>
      <vt:lpstr>Theories and DGPs</vt:lpstr>
      <vt:lpstr>Why do we need theory?</vt:lpstr>
      <vt:lpstr>PowerPoint Presentation</vt:lpstr>
      <vt:lpstr>New Behaviors Require New Theories</vt:lpstr>
      <vt:lpstr>Metadata</vt:lpstr>
      <vt:lpstr>Privacy and Ethics</vt:lpstr>
      <vt:lpstr>PowerPoint Presentation</vt:lpstr>
      <vt:lpstr>Big Data</vt:lpstr>
      <vt:lpstr>PowerPoint Presentation</vt:lpstr>
      <vt:lpstr>Big Data</vt:lpstr>
      <vt:lpstr>The Long Tail</vt:lpstr>
      <vt:lpstr>Challenges of Big Data</vt:lpstr>
      <vt:lpstr>Does Big = Good?</vt:lpstr>
      <vt:lpstr>Theory, Methods, and Big Data</vt:lpstr>
      <vt:lpstr>Data Science and Elections</vt:lpstr>
      <vt:lpstr>PowerPoint Presentation</vt:lpstr>
      <vt:lpstr>Big Data and Politics: Something Old, Something New . . .</vt:lpstr>
      <vt:lpstr>Initial Conclusions</vt:lpstr>
      <vt:lpstr>Data Collection</vt:lpstr>
      <vt:lpstr>The Roots of Data Science</vt:lpstr>
      <vt:lpstr>Methods of Data Collection</vt:lpstr>
      <vt:lpstr>Measurement is the Key</vt:lpstr>
      <vt:lpstr>Validity and Reliability</vt:lpstr>
      <vt:lpstr>Reliability</vt:lpstr>
      <vt:lpstr>Why Measurement Matters</vt:lpstr>
      <vt:lpstr>Storing Collected Data</vt:lpstr>
      <vt:lpstr>Data Analysis</vt:lpstr>
      <vt:lpstr>Why Data Reduction?</vt:lpstr>
      <vt:lpstr>Some Definitions</vt:lpstr>
      <vt:lpstr>Quantitative vs. Qualitative</vt:lpstr>
      <vt:lpstr>Qual and Quant (cont.)</vt:lpstr>
      <vt:lpstr>Goals of Statistical Analysis</vt:lpstr>
      <vt:lpstr>So what are Statistics?</vt:lpstr>
      <vt:lpstr>Basic Data Analysis</vt:lpstr>
      <vt:lpstr>Issues to Consider</vt:lpstr>
      <vt:lpstr>Two More Problems</vt:lpstr>
      <vt:lpstr>Training and Testing</vt:lpstr>
      <vt:lpstr>The Netflix Contest</vt:lpstr>
      <vt:lpstr>The Netflix Contest: The Sequel</vt:lpstr>
      <vt:lpstr>Training and Testing Data</vt:lpstr>
      <vt:lpstr>Modeling Data</vt:lpstr>
      <vt:lpstr>Types of Modeling Problems</vt:lpstr>
      <vt:lpstr>Evaluating Model Performance</vt:lpstr>
      <vt:lpstr>More on Model Performance</vt:lpstr>
      <vt:lpstr>Model Performance (cont.)</vt:lpstr>
      <vt:lpstr>Evaluating Scoring Methods</vt:lpstr>
      <vt:lpstr>Evaluating Probability Model Fit</vt:lpstr>
      <vt:lpstr>Evaluating Cluster Models</vt:lpstr>
      <vt:lpstr>Model Performance Final Thoughts</vt:lpstr>
      <vt:lpstr>Memorization Methods</vt:lpstr>
      <vt:lpstr>Single Variable Models</vt:lpstr>
      <vt:lpstr>Multi-variable models</vt:lpstr>
      <vt:lpstr>Picking Independent Variables</vt:lpstr>
      <vt:lpstr>Decision Trees</vt:lpstr>
      <vt:lpstr>PowerPoint Presentation</vt:lpstr>
      <vt:lpstr>Nearest Neighbor Methods</vt:lpstr>
      <vt:lpstr>Naïve Bayes</vt:lpstr>
      <vt:lpstr>Regression Models</vt:lpstr>
      <vt:lpstr>Flavors of Regression</vt:lpstr>
      <vt:lpstr>Linear Regression</vt:lpstr>
      <vt:lpstr>PowerPoint Presentation</vt:lpstr>
      <vt:lpstr>Assumptions of OLS</vt:lpstr>
      <vt:lpstr>Prediction</vt:lpstr>
      <vt:lpstr>Linear Regression</vt:lpstr>
      <vt:lpstr>Logistic Regression</vt:lpstr>
      <vt:lpstr>Logistic Regression</vt:lpstr>
      <vt:lpstr>Logit (cont.)</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Thomas Carsey</dc:creator>
  <cp:lastModifiedBy>Microsoft Office User</cp:lastModifiedBy>
  <cp:revision>62</cp:revision>
  <dcterms:created xsi:type="dcterms:W3CDTF">2014-06-21T23:24:19Z</dcterms:created>
  <dcterms:modified xsi:type="dcterms:W3CDTF">2016-07-16T19:00:49Z</dcterms:modified>
</cp:coreProperties>
</file>